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57" r:id="rId2"/>
    <p:sldId id="347" r:id="rId3"/>
    <p:sldId id="361" r:id="rId4"/>
    <p:sldId id="273" r:id="rId5"/>
    <p:sldId id="356" r:id="rId6"/>
    <p:sldId id="274" r:id="rId7"/>
    <p:sldId id="352" r:id="rId8"/>
    <p:sldId id="353" r:id="rId9"/>
    <p:sldId id="275" r:id="rId10"/>
    <p:sldId id="278" r:id="rId11"/>
    <p:sldId id="303" r:id="rId12"/>
    <p:sldId id="379" r:id="rId13"/>
    <p:sldId id="381" r:id="rId14"/>
    <p:sldId id="301" r:id="rId15"/>
    <p:sldId id="316" r:id="rId16"/>
    <p:sldId id="327" r:id="rId17"/>
    <p:sldId id="328" r:id="rId18"/>
    <p:sldId id="330" r:id="rId19"/>
    <p:sldId id="394" r:id="rId20"/>
    <p:sldId id="395" r:id="rId21"/>
    <p:sldId id="392" r:id="rId22"/>
    <p:sldId id="317" r:id="rId23"/>
    <p:sldId id="396" r:id="rId24"/>
    <p:sldId id="397" r:id="rId25"/>
    <p:sldId id="398" r:id="rId26"/>
    <p:sldId id="399" r:id="rId27"/>
    <p:sldId id="400" r:id="rId28"/>
    <p:sldId id="401" r:id="rId29"/>
    <p:sldId id="402" r:id="rId30"/>
    <p:sldId id="403" r:id="rId31"/>
    <p:sldId id="410" r:id="rId32"/>
    <p:sldId id="404" r:id="rId33"/>
    <p:sldId id="405" r:id="rId34"/>
    <p:sldId id="406" r:id="rId35"/>
    <p:sldId id="407" r:id="rId36"/>
    <p:sldId id="408" r:id="rId37"/>
    <p:sldId id="409"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34" autoAdjust="0"/>
    <p:restoredTop sz="94660"/>
  </p:normalViewPr>
  <p:slideViewPr>
    <p:cSldViewPr>
      <p:cViewPr varScale="1">
        <p:scale>
          <a:sx n="42" d="100"/>
          <a:sy n="42" d="100"/>
        </p:scale>
        <p:origin x="144" y="4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5DF4066-A051-4A79-97B0-1A73CBF5BB3A}" type="datetimeFigureOut">
              <a:rPr lang="en-US" smtClean="0"/>
              <a:t>12/10/2018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05392EB-9933-441D-BAA5-FF91F007A369}" type="slidenum">
              <a:rPr lang="en-US" smtClean="0"/>
              <a:t>‹#›</a:t>
            </a:fld>
            <a:endParaRPr lang="en-US"/>
          </a:p>
        </p:txBody>
      </p:sp>
    </p:spTree>
    <p:extLst>
      <p:ext uri="{BB962C8B-B14F-4D97-AF65-F5344CB8AC3E}">
        <p14:creationId xmlns:p14="http://schemas.microsoft.com/office/powerpoint/2010/main" val="4247745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64A8F3-521B-4699-B461-D76721A5C187}" type="datetimeFigureOut">
              <a:rPr lang="en-US" smtClean="0"/>
              <a:t>12/10/2018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639896-2F08-49D4-A8FA-5F34D8931566}" type="slidenum">
              <a:rPr lang="en-US" smtClean="0"/>
              <a:t>‹#›</a:t>
            </a:fld>
            <a:endParaRPr lang="en-US"/>
          </a:p>
        </p:txBody>
      </p:sp>
    </p:spTree>
    <p:extLst>
      <p:ext uri="{BB962C8B-B14F-4D97-AF65-F5344CB8AC3E}">
        <p14:creationId xmlns:p14="http://schemas.microsoft.com/office/powerpoint/2010/main" val="136043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AAF3F3A-FB97-4AEC-BBD3-BCD4D380F302}" type="slidenum">
              <a:rPr lang="en-US" smtClean="0"/>
              <a:pPr/>
              <a:t>3</a:t>
            </a:fld>
            <a:endParaRPr lang="en-US"/>
          </a:p>
        </p:txBody>
      </p:sp>
    </p:spTree>
    <p:extLst>
      <p:ext uri="{BB962C8B-B14F-4D97-AF65-F5344CB8AC3E}">
        <p14:creationId xmlns:p14="http://schemas.microsoft.com/office/powerpoint/2010/main" val="68702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1A1D1B-A8E0-4C65-9C77-32B18BDC10C0}" type="datetimeFigureOut">
              <a:rPr lang="en-US" smtClean="0"/>
              <a:t>12/10/2018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D2D2B-08AB-4A59-9F69-0592EEDD7A8A}" type="slidenum">
              <a:rPr lang="en-US" smtClean="0"/>
              <a:t>‹#›</a:t>
            </a:fld>
            <a:endParaRPr lang="en-US"/>
          </a:p>
        </p:txBody>
      </p:sp>
    </p:spTree>
    <p:extLst>
      <p:ext uri="{BB962C8B-B14F-4D97-AF65-F5344CB8AC3E}">
        <p14:creationId xmlns:p14="http://schemas.microsoft.com/office/powerpoint/2010/main" val="3199906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1A1D1B-A8E0-4C65-9C77-32B18BDC10C0}" type="datetimeFigureOut">
              <a:rPr lang="en-US" smtClean="0"/>
              <a:t>12/10/2018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D2D2B-08AB-4A59-9F69-0592EEDD7A8A}" type="slidenum">
              <a:rPr lang="en-US" smtClean="0"/>
              <a:t>‹#›</a:t>
            </a:fld>
            <a:endParaRPr lang="en-US"/>
          </a:p>
        </p:txBody>
      </p:sp>
    </p:spTree>
    <p:extLst>
      <p:ext uri="{BB962C8B-B14F-4D97-AF65-F5344CB8AC3E}">
        <p14:creationId xmlns:p14="http://schemas.microsoft.com/office/powerpoint/2010/main" val="1226808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1A1D1B-A8E0-4C65-9C77-32B18BDC10C0}" type="datetimeFigureOut">
              <a:rPr lang="en-US" smtClean="0"/>
              <a:t>12/10/2018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D2D2B-08AB-4A59-9F69-0592EEDD7A8A}" type="slidenum">
              <a:rPr lang="en-US" smtClean="0"/>
              <a:t>‹#›</a:t>
            </a:fld>
            <a:endParaRPr lang="en-US"/>
          </a:p>
        </p:txBody>
      </p:sp>
    </p:spTree>
    <p:extLst>
      <p:ext uri="{BB962C8B-B14F-4D97-AF65-F5344CB8AC3E}">
        <p14:creationId xmlns:p14="http://schemas.microsoft.com/office/powerpoint/2010/main" val="865882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1A1D1B-A8E0-4C65-9C77-32B18BDC10C0}" type="datetimeFigureOut">
              <a:rPr lang="en-US" smtClean="0"/>
              <a:t>12/10/2018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D2D2B-08AB-4A59-9F69-0592EEDD7A8A}" type="slidenum">
              <a:rPr lang="en-US" smtClean="0"/>
              <a:t>‹#›</a:t>
            </a:fld>
            <a:endParaRPr lang="en-US"/>
          </a:p>
        </p:txBody>
      </p:sp>
    </p:spTree>
    <p:extLst>
      <p:ext uri="{BB962C8B-B14F-4D97-AF65-F5344CB8AC3E}">
        <p14:creationId xmlns:p14="http://schemas.microsoft.com/office/powerpoint/2010/main" val="1789632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1A1D1B-A8E0-4C65-9C77-32B18BDC10C0}" type="datetimeFigureOut">
              <a:rPr lang="en-US" smtClean="0"/>
              <a:t>12/10/2018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D2D2B-08AB-4A59-9F69-0592EEDD7A8A}" type="slidenum">
              <a:rPr lang="en-US" smtClean="0"/>
              <a:t>‹#›</a:t>
            </a:fld>
            <a:endParaRPr lang="en-US"/>
          </a:p>
        </p:txBody>
      </p:sp>
    </p:spTree>
    <p:extLst>
      <p:ext uri="{BB962C8B-B14F-4D97-AF65-F5344CB8AC3E}">
        <p14:creationId xmlns:p14="http://schemas.microsoft.com/office/powerpoint/2010/main" val="3579437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1A1D1B-A8E0-4C65-9C77-32B18BDC10C0}" type="datetimeFigureOut">
              <a:rPr lang="en-US" smtClean="0"/>
              <a:t>12/10/2018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ED2D2B-08AB-4A59-9F69-0592EEDD7A8A}" type="slidenum">
              <a:rPr lang="en-US" smtClean="0"/>
              <a:t>‹#›</a:t>
            </a:fld>
            <a:endParaRPr lang="en-US"/>
          </a:p>
        </p:txBody>
      </p:sp>
    </p:spTree>
    <p:extLst>
      <p:ext uri="{BB962C8B-B14F-4D97-AF65-F5344CB8AC3E}">
        <p14:creationId xmlns:p14="http://schemas.microsoft.com/office/powerpoint/2010/main" val="426152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1A1D1B-A8E0-4C65-9C77-32B18BDC10C0}" type="datetimeFigureOut">
              <a:rPr lang="en-US" smtClean="0"/>
              <a:t>12/10/2018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ED2D2B-08AB-4A59-9F69-0592EEDD7A8A}" type="slidenum">
              <a:rPr lang="en-US" smtClean="0"/>
              <a:t>‹#›</a:t>
            </a:fld>
            <a:endParaRPr lang="en-US"/>
          </a:p>
        </p:txBody>
      </p:sp>
    </p:spTree>
    <p:extLst>
      <p:ext uri="{BB962C8B-B14F-4D97-AF65-F5344CB8AC3E}">
        <p14:creationId xmlns:p14="http://schemas.microsoft.com/office/powerpoint/2010/main" val="3595499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1A1D1B-A8E0-4C65-9C77-32B18BDC10C0}" type="datetimeFigureOut">
              <a:rPr lang="en-US" smtClean="0"/>
              <a:t>12/10/2018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ED2D2B-08AB-4A59-9F69-0592EEDD7A8A}" type="slidenum">
              <a:rPr lang="en-US" smtClean="0"/>
              <a:t>‹#›</a:t>
            </a:fld>
            <a:endParaRPr lang="en-US"/>
          </a:p>
        </p:txBody>
      </p:sp>
    </p:spTree>
    <p:extLst>
      <p:ext uri="{BB962C8B-B14F-4D97-AF65-F5344CB8AC3E}">
        <p14:creationId xmlns:p14="http://schemas.microsoft.com/office/powerpoint/2010/main" val="1198504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1A1D1B-A8E0-4C65-9C77-32B18BDC10C0}" type="datetimeFigureOut">
              <a:rPr lang="en-US" smtClean="0"/>
              <a:t>12/10/2018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ED2D2B-08AB-4A59-9F69-0592EEDD7A8A}" type="slidenum">
              <a:rPr lang="en-US" smtClean="0"/>
              <a:t>‹#›</a:t>
            </a:fld>
            <a:endParaRPr lang="en-US"/>
          </a:p>
        </p:txBody>
      </p:sp>
    </p:spTree>
    <p:extLst>
      <p:ext uri="{BB962C8B-B14F-4D97-AF65-F5344CB8AC3E}">
        <p14:creationId xmlns:p14="http://schemas.microsoft.com/office/powerpoint/2010/main" val="1613765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A1D1B-A8E0-4C65-9C77-32B18BDC10C0}" type="datetimeFigureOut">
              <a:rPr lang="en-US" smtClean="0"/>
              <a:t>12/10/2018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ED2D2B-08AB-4A59-9F69-0592EEDD7A8A}" type="slidenum">
              <a:rPr lang="en-US" smtClean="0"/>
              <a:t>‹#›</a:t>
            </a:fld>
            <a:endParaRPr lang="en-US"/>
          </a:p>
        </p:txBody>
      </p:sp>
    </p:spTree>
    <p:extLst>
      <p:ext uri="{BB962C8B-B14F-4D97-AF65-F5344CB8AC3E}">
        <p14:creationId xmlns:p14="http://schemas.microsoft.com/office/powerpoint/2010/main" val="1980867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A1D1B-A8E0-4C65-9C77-32B18BDC10C0}" type="datetimeFigureOut">
              <a:rPr lang="en-US" smtClean="0"/>
              <a:t>12/10/2018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ED2D2B-08AB-4A59-9F69-0592EEDD7A8A}" type="slidenum">
              <a:rPr lang="en-US" smtClean="0"/>
              <a:t>‹#›</a:t>
            </a:fld>
            <a:endParaRPr lang="en-US"/>
          </a:p>
        </p:txBody>
      </p:sp>
    </p:spTree>
    <p:extLst>
      <p:ext uri="{BB962C8B-B14F-4D97-AF65-F5344CB8AC3E}">
        <p14:creationId xmlns:p14="http://schemas.microsoft.com/office/powerpoint/2010/main" val="1283856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1A1D1B-A8E0-4C65-9C77-32B18BDC10C0}" type="datetimeFigureOut">
              <a:rPr lang="en-US" smtClean="0"/>
              <a:t>12/10/2018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ED2D2B-08AB-4A59-9F69-0592EEDD7A8A}" type="slidenum">
              <a:rPr lang="en-US" smtClean="0"/>
              <a:t>‹#›</a:t>
            </a:fld>
            <a:endParaRPr lang="en-US"/>
          </a:p>
        </p:txBody>
      </p:sp>
    </p:spTree>
    <p:extLst>
      <p:ext uri="{BB962C8B-B14F-4D97-AF65-F5344CB8AC3E}">
        <p14:creationId xmlns:p14="http://schemas.microsoft.com/office/powerpoint/2010/main" val="1231013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hyperlink" Target="http://www.bananarepublican.info/Stress_shielding.ht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hyperlink" Target="http://orthopedics.about.com/od/hipkneereplacement/a/implants.htm" TargetMode="External"/><Relationship Id="rId1" Type="http://schemas.openxmlformats.org/officeDocument/2006/relationships/slideLayout" Target="../slideLayouts/slideLayout2.xml"/><Relationship Id="rId5" Type="http://schemas.openxmlformats.org/officeDocument/2006/relationships/hyperlink" Target="http://www.youtube.com/watch?NR=1&amp;v=k-QOqOayBUQ"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hyperlink" Target="http://orthopedics.about.com/od/hipkneereplacement/a/implants.htm" TargetMode="External"/><Relationship Id="rId1" Type="http://schemas.openxmlformats.org/officeDocument/2006/relationships/slideLayout" Target="../slideLayouts/slideLayout2.xml"/><Relationship Id="rId5" Type="http://schemas.openxmlformats.org/officeDocument/2006/relationships/hyperlink" Target="http://www.youtube.com/watch?NR=1&amp;v=k-QOqOayBUQ" TargetMode="Externa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hyperlink" Target="http://www.youtube.com/watch?NR=1&amp;v=k-QOqOayBUQ"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hyperlink" Target="http://www.azom.com/materials-video-details.aspx?VidID=264"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www.azom.com/materials-video-details.aspx?VidID=103"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abclocal.go.com/kabc/video?id=8312311&amp;syndicate=syndicate&amp;section" TargetMode="External"/><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hyperlink" Target="http://www.youtube.com/watch?NR=1&amp;v=IPRddQcfD9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gif"/><Relationship Id="rId1" Type="http://schemas.openxmlformats.org/officeDocument/2006/relationships/slideLayout" Target="../slideLayouts/slideLayout6.xml"/><Relationship Id="rId4" Type="http://schemas.openxmlformats.org/officeDocument/2006/relationships/image" Target="../media/image2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www.outpatientsurgery.net/news/2010/12/7-synthes-admits-guilt-in-illegal-off-label-bone-cement-testing" TargetMode="External"/><Relationship Id="rId2" Type="http://schemas.openxmlformats.org/officeDocument/2006/relationships/hyperlink" Target="http://www.fda.gov/MedicalDevices/Safety/RecallsCorrectionsRemovals/ListofRecalls/ucm238423.htm" TargetMode="Externa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2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hyperlink" Target="http://www.youtube.com/watch?v=nZXj7esOK7A&amp;feature=related"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www.youtube.com/watch?NR=1&amp;v=-Y74iV5dUZQ"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26.xml.rels><?xml version="1.0" encoding="UTF-8" standalone="yes"?>
<Relationships xmlns="http://schemas.openxmlformats.org/package/2006/relationships"><Relationship Id="rId3" Type="http://schemas.openxmlformats.org/officeDocument/2006/relationships/hyperlink" Target="http://www.millerandzois.com/stryker-hip-settlement.html" TargetMode="Externa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gif"/><Relationship Id="rId5" Type="http://schemas.openxmlformats.org/officeDocument/2006/relationships/hyperlink" Target="http://www.youtube.com/watch?v=rviIIuGC1Xw" TargetMode="External"/><Relationship Id="rId4" Type="http://schemas.openxmlformats.org/officeDocument/2006/relationships/hyperlink" Target="http://www.youtube.com/watch?NR=1&amp;v=dkLDm9tgW1U"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hyperlink" Target="http://www.millerandzois.com/stryker-hip-settlement.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hyperlink" Target="http://www.millerandzois.com/stryker-hip-settlement.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www.hip-replacement-and-recovery.com/payments-to-doctors.html" TargetMode="External"/><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hyperlink" Target="http://www.youtube.com/watch?v=d18mN_3SAZI&amp;feature=related" TargetMode="Externa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www.millerandzois.com/stryker-hip-settlement.html" TargetMode="External"/><Relationship Id="rId4" Type="http://schemas.openxmlformats.org/officeDocument/2006/relationships/image" Target="../media/image1.gif"/></Relationships>
</file>

<file path=ppt/slides/_rels/slide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hyperlink" Target="http://www.youtube.com/watch?NR=1&amp;v=k-QOqOayBUQ"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www.youtube.com/watch?v=Bwi0i1EtbpI&amp;feature=relate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hyperlink" Target="http://www.youtube.com/watch?NR=1&amp;v=k-QOqOayBUQ"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hyperlink" Target="http://www.youtube.com/watch?NR=1&amp;v=k-QOqOayBUQ"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5" name="Freeform 4"/>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2" name="Title 1"/>
          <p:cNvSpPr>
            <a:spLocks noGrp="1"/>
          </p:cNvSpPr>
          <p:nvPr>
            <p:ph type="ctrTitle"/>
          </p:nvPr>
        </p:nvSpPr>
        <p:spPr>
          <a:xfrm>
            <a:off x="2057400" y="2130425"/>
            <a:ext cx="5181600" cy="1470025"/>
          </a:xfrm>
        </p:spPr>
        <p:txBody>
          <a:bodyPr>
            <a:normAutofit/>
          </a:bodyPr>
          <a:lstStyle/>
          <a:p>
            <a:r>
              <a:rPr lang="en-US" dirty="0"/>
              <a:t>Implant materials for bone and joints</a:t>
            </a:r>
          </a:p>
        </p:txBody>
      </p:sp>
      <p:sp>
        <p:nvSpPr>
          <p:cNvPr id="3" name="Subtitle 2"/>
          <p:cNvSpPr>
            <a:spLocks noGrp="1"/>
          </p:cNvSpPr>
          <p:nvPr>
            <p:ph type="subTitle" idx="1"/>
          </p:nvPr>
        </p:nvSpPr>
        <p:spPr>
          <a:xfrm>
            <a:off x="1371600" y="4191000"/>
            <a:ext cx="6400800" cy="1752600"/>
          </a:xfrm>
        </p:spPr>
        <p:txBody>
          <a:bodyPr>
            <a:normAutofit/>
          </a:bodyPr>
          <a:lstStyle/>
          <a:p>
            <a:r>
              <a:rPr lang="en-US" sz="2800"/>
              <a:t>BIEN 235</a:t>
            </a:r>
            <a:endParaRPr lang="en-US" sz="2800" dirty="0"/>
          </a:p>
          <a:p>
            <a:r>
              <a:rPr lang="en-US" sz="2800" dirty="0"/>
              <a:t>Dr. Teresa Murray  </a:t>
            </a:r>
          </a:p>
        </p:txBody>
      </p:sp>
      <p:sp>
        <p:nvSpPr>
          <p:cNvPr id="6"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7"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8" name="Group 7"/>
          <p:cNvGrpSpPr/>
          <p:nvPr/>
        </p:nvGrpSpPr>
        <p:grpSpPr>
          <a:xfrm>
            <a:off x="76200" y="76200"/>
            <a:ext cx="914400" cy="914400"/>
            <a:chOff x="76200" y="76200"/>
            <a:chExt cx="914400" cy="914400"/>
          </a:xfrm>
        </p:grpSpPr>
        <p:sp>
          <p:nvSpPr>
            <p:cNvPr id="9" name="Oval 8"/>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6"/>
            <p:cNvGrpSpPr/>
            <p:nvPr/>
          </p:nvGrpSpPr>
          <p:grpSpPr>
            <a:xfrm>
              <a:off x="257629" y="297231"/>
              <a:ext cx="580571" cy="540969"/>
              <a:chOff x="-8229599" y="518558"/>
              <a:chExt cx="4571999" cy="4087423"/>
            </a:xfrm>
          </p:grpSpPr>
          <p:sp>
            <p:nvSpPr>
              <p:cNvPr id="11"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sp>
        <p:nvSpPr>
          <p:cNvPr id="13" name="Slide Number Placeholder 12"/>
          <p:cNvSpPr>
            <a:spLocks noGrp="1"/>
          </p:cNvSpPr>
          <p:nvPr>
            <p:ph type="sldNum" sz="quarter" idx="12"/>
          </p:nvPr>
        </p:nvSpPr>
        <p:spPr/>
        <p:txBody>
          <a:bodyPr/>
          <a:lstStyle/>
          <a:p>
            <a:fld id="{52B1C111-4C10-4989-AC3D-144C30367AE1}" type="slidenum">
              <a:rPr lang="en-US" smtClean="0"/>
              <a:t>1</a:t>
            </a:fld>
            <a:endParaRPr lang="en-US"/>
          </a:p>
        </p:txBody>
      </p:sp>
    </p:spTree>
    <p:extLst>
      <p:ext uri="{BB962C8B-B14F-4D97-AF65-F5344CB8AC3E}">
        <p14:creationId xmlns:p14="http://schemas.microsoft.com/office/powerpoint/2010/main" val="2713047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295400"/>
            <a:ext cx="8229600" cy="838200"/>
          </a:xfrm>
        </p:spPr>
        <p:txBody>
          <a:bodyPr/>
          <a:lstStyle/>
          <a:p>
            <a:r>
              <a:rPr lang="en-US" dirty="0"/>
              <a:t>Stress shielding</a:t>
            </a:r>
          </a:p>
        </p:txBody>
      </p:sp>
      <p:grpSp>
        <p:nvGrpSpPr>
          <p:cNvPr id="6" name="Group 5"/>
          <p:cNvGrpSpPr/>
          <p:nvPr/>
        </p:nvGrpSpPr>
        <p:grpSpPr>
          <a:xfrm>
            <a:off x="0" y="0"/>
            <a:ext cx="9144000" cy="2057399"/>
            <a:chOff x="0" y="0"/>
            <a:chExt cx="9144000" cy="2057399"/>
          </a:xfrm>
        </p:grpSpPr>
        <p:sp>
          <p:nvSpPr>
            <p:cNvPr id="7" name="Freeform 6"/>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8" name="Freeform 7"/>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9"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10"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11" name="Group 10"/>
            <p:cNvGrpSpPr/>
            <p:nvPr/>
          </p:nvGrpSpPr>
          <p:grpSpPr>
            <a:xfrm>
              <a:off x="76200" y="76200"/>
              <a:ext cx="914400" cy="914400"/>
              <a:chOff x="76200" y="76200"/>
              <a:chExt cx="914400" cy="914400"/>
            </a:xfrm>
          </p:grpSpPr>
          <p:sp>
            <p:nvSpPr>
              <p:cNvPr id="12" name="Oval 11"/>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6"/>
              <p:cNvGrpSpPr/>
              <p:nvPr/>
            </p:nvGrpSpPr>
            <p:grpSpPr>
              <a:xfrm>
                <a:off x="257629" y="297231"/>
                <a:ext cx="580571" cy="540969"/>
                <a:chOff x="-8229599" y="518558"/>
                <a:chExt cx="4571999" cy="4087423"/>
              </a:xfrm>
            </p:grpSpPr>
            <p:sp>
              <p:nvSpPr>
                <p:cNvPr id="14"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186801"/>
            <a:ext cx="6400800" cy="406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a:xfrm>
            <a:off x="685800" y="6433514"/>
            <a:ext cx="4572000" cy="307777"/>
          </a:xfrm>
          <a:prstGeom prst="rect">
            <a:avLst/>
          </a:prstGeom>
        </p:spPr>
        <p:txBody>
          <a:bodyPr>
            <a:spAutoFit/>
          </a:bodyPr>
          <a:lstStyle/>
          <a:p>
            <a:r>
              <a:rPr lang="en-US" sz="1400" dirty="0">
                <a:hlinkClick r:id="rId4"/>
              </a:rPr>
              <a:t>http://www.bananarepublican.info/Stress_shielding.htm</a:t>
            </a:r>
            <a:r>
              <a:rPr lang="en-US" sz="1400" dirty="0"/>
              <a:t> </a:t>
            </a:r>
          </a:p>
        </p:txBody>
      </p:sp>
      <p:sp>
        <p:nvSpPr>
          <p:cNvPr id="2" name="TextBox 1"/>
          <p:cNvSpPr txBox="1"/>
          <p:nvPr/>
        </p:nvSpPr>
        <p:spPr>
          <a:xfrm>
            <a:off x="6574971" y="5754563"/>
            <a:ext cx="2090057" cy="830997"/>
          </a:xfrm>
          <a:prstGeom prst="rect">
            <a:avLst/>
          </a:prstGeom>
          <a:noFill/>
        </p:spPr>
        <p:txBody>
          <a:bodyPr wrap="square" rtlCol="0">
            <a:spAutoFit/>
          </a:bodyPr>
          <a:lstStyle/>
          <a:p>
            <a:r>
              <a:rPr lang="en-US" sz="1600" i="1" dirty="0">
                <a:solidFill>
                  <a:schemeClr val="accent1">
                    <a:lumMod val="75000"/>
                  </a:schemeClr>
                </a:solidFill>
              </a:rPr>
              <a:t>NOTE: Each leg has half the stress from the whole body</a:t>
            </a:r>
          </a:p>
        </p:txBody>
      </p:sp>
    </p:spTree>
    <p:extLst>
      <p:ext uri="{BB962C8B-B14F-4D97-AF65-F5344CB8AC3E}">
        <p14:creationId xmlns:p14="http://schemas.microsoft.com/office/powerpoint/2010/main" val="2275351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9"/>
          <p:cNvSpPr>
            <a:spLocks noChangeArrowheads="1"/>
          </p:cNvSpPr>
          <p:nvPr/>
        </p:nvSpPr>
        <p:spPr bwMode="auto">
          <a:xfrm>
            <a:off x="0" y="0"/>
            <a:ext cx="9144000" cy="685800"/>
          </a:xfrm>
          <a:prstGeom prst="rect">
            <a:avLst/>
          </a:prstGeom>
          <a:solidFill>
            <a:srgbClr val="E9F2F5"/>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lstStyle/>
          <a:p>
            <a:pPr algn="ctr"/>
            <a:endParaRPr lang="en-US">
              <a:solidFill>
                <a:srgbClr val="FFFFFF"/>
              </a:solidFill>
            </a:endParaRPr>
          </a:p>
        </p:txBody>
      </p:sp>
      <p:sp>
        <p:nvSpPr>
          <p:cNvPr id="13315" name="Rectangle 10"/>
          <p:cNvSpPr>
            <a:spLocks noChangeArrowheads="1"/>
          </p:cNvSpPr>
          <p:nvPr/>
        </p:nvSpPr>
        <p:spPr bwMode="auto">
          <a:xfrm>
            <a:off x="0" y="723900"/>
            <a:ext cx="9144000" cy="685800"/>
          </a:xfrm>
          <a:prstGeom prst="rect">
            <a:avLst/>
          </a:prstGeom>
          <a:solidFill>
            <a:srgbClr val="D2C79C"/>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lstStyle/>
          <a:p>
            <a:pPr algn="ctr"/>
            <a:endParaRPr lang="en-US" sz="1600">
              <a:solidFill>
                <a:srgbClr val="FFFFFF"/>
              </a:solidFill>
            </a:endParaRPr>
          </a:p>
        </p:txBody>
      </p:sp>
      <p:sp>
        <p:nvSpPr>
          <p:cNvPr id="13316" name="Date Placeholder 3"/>
          <p:cNvSpPr txBox="1">
            <a:spLocks noGrp="1"/>
          </p:cNvSpPr>
          <p:nvPr/>
        </p:nvSpPr>
        <p:spPr bwMode="auto">
          <a:xfrm>
            <a:off x="424656" y="6470196"/>
            <a:ext cx="28082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dirty="0">
                <a:solidFill>
                  <a:srgbClr val="898989"/>
                </a:solidFill>
              </a:rPr>
              <a:t>Date of download: 10/18/2011</a:t>
            </a:r>
          </a:p>
        </p:txBody>
      </p:sp>
      <p:sp>
        <p:nvSpPr>
          <p:cNvPr id="13317" name="Footer Placeholder 4"/>
          <p:cNvSpPr txBox="1">
            <a:spLocks noGrp="1"/>
          </p:cNvSpPr>
          <p:nvPr/>
        </p:nvSpPr>
        <p:spPr bwMode="auto">
          <a:xfrm>
            <a:off x="3104243" y="6459311"/>
            <a:ext cx="55499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100" dirty="0">
                <a:solidFill>
                  <a:srgbClr val="898989"/>
                </a:solidFill>
              </a:rPr>
              <a:t>Copyright © The Journal of Bone &amp; Joint Surgery. All rights reserved.</a:t>
            </a:r>
          </a:p>
        </p:txBody>
      </p:sp>
      <p:sp>
        <p:nvSpPr>
          <p:cNvPr id="13318" name="Text Placeholder 2"/>
          <p:cNvSpPr txBox="1">
            <a:spLocks/>
          </p:cNvSpPr>
          <p:nvPr/>
        </p:nvSpPr>
        <p:spPr bwMode="auto">
          <a:xfrm>
            <a:off x="457200" y="762000"/>
            <a:ext cx="822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pPr>
            <a:r>
              <a:rPr lang="en-US" sz="1200" b="1" dirty="0"/>
              <a:t>From: Long-Term Clinical Consequences of Stress-Shielding after Total Hip Arthroplasty without Cement*</a:t>
            </a:r>
          </a:p>
        </p:txBody>
      </p:sp>
      <p:cxnSp>
        <p:nvCxnSpPr>
          <p:cNvPr id="13319" name="Straight Connector 8"/>
          <p:cNvCxnSpPr>
            <a:cxnSpLocks noChangeShapeType="1"/>
          </p:cNvCxnSpPr>
          <p:nvPr/>
        </p:nvCxnSpPr>
        <p:spPr bwMode="auto">
          <a:xfrm>
            <a:off x="331150" y="6470196"/>
            <a:ext cx="8382000" cy="0"/>
          </a:xfrm>
          <a:prstGeom prst="line">
            <a:avLst/>
          </a:prstGeom>
          <a:noFill/>
          <a:ln w="9525" algn="ctr">
            <a:solidFill>
              <a:srgbClr val="BFBFBF"/>
            </a:solidFill>
            <a:round/>
            <a:headEnd/>
            <a:tailEnd/>
          </a:ln>
          <a:extLst>
            <a:ext uri="{909E8E84-426E-40DD-AFC4-6F175D3DCCD1}">
              <a14:hiddenFill xmlns:a14="http://schemas.microsoft.com/office/drawing/2010/main">
                <a:noFill/>
              </a14:hiddenFill>
            </a:ext>
          </a:extLst>
        </p:spPr>
      </p:cxnSp>
      <p:sp>
        <p:nvSpPr>
          <p:cNvPr id="13320" name="Text Placeholder 2"/>
          <p:cNvSpPr txBox="1">
            <a:spLocks/>
          </p:cNvSpPr>
          <p:nvPr/>
        </p:nvSpPr>
        <p:spPr bwMode="auto">
          <a:xfrm>
            <a:off x="1828800" y="1524000"/>
            <a:ext cx="1676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pPr>
            <a:endParaRPr lang="en-US" sz="1200" b="1"/>
          </a:p>
        </p:txBody>
      </p:sp>
      <p:sp>
        <p:nvSpPr>
          <p:cNvPr id="13321" name="Text Placeholder 2"/>
          <p:cNvSpPr txBox="1">
            <a:spLocks/>
          </p:cNvSpPr>
          <p:nvPr/>
        </p:nvSpPr>
        <p:spPr bwMode="auto">
          <a:xfrm>
            <a:off x="457200" y="1066800"/>
            <a:ext cx="569867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pPr>
            <a:r>
              <a:rPr lang="en-US" sz="1200" b="1" dirty="0"/>
              <a:t>The Journal of Bone and Joint Surgery (American)  1997; 79:1007-12  </a:t>
            </a:r>
          </a:p>
        </p:txBody>
      </p:sp>
      <p:sp>
        <p:nvSpPr>
          <p:cNvPr id="13322" name="Text Placeholder 2"/>
          <p:cNvSpPr txBox="1">
            <a:spLocks/>
          </p:cNvSpPr>
          <p:nvPr/>
        </p:nvSpPr>
        <p:spPr bwMode="auto">
          <a:xfrm>
            <a:off x="3453061" y="3124200"/>
            <a:ext cx="5538539" cy="3138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Bef>
                <a:spcPct val="20000"/>
              </a:spcBef>
            </a:pPr>
            <a:r>
              <a:rPr lang="en-US" sz="2000" dirty="0">
                <a:latin typeface="Calibri" panose="020F0502020204030204" pitchFamily="34" charset="0"/>
              </a:rPr>
              <a:t>Radiographs showing pronounced bone remodeling with evidence of bone ingrowth (square). Immediate postoperative radiograph (left) shows an anatomic medullary locking stem that fills the intramedullary canal at the isthmus. Radiograph (right) after 2 years is typical of patients in the study. Note pronounced bone-remodeling, marked thinning and decreased density of the cortices, and smooth surface of substrate that is indicative of osseointegration.
</a:t>
            </a:r>
          </a:p>
        </p:txBody>
      </p:sp>
      <p:pic>
        <p:nvPicPr>
          <p:cNvPr id="13323" name="Picture 13" descr="ppt_logo.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0050" y="85725"/>
            <a:ext cx="31051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5" name="Picture 13" descr="Co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102" y="1508641"/>
            <a:ext cx="3140698" cy="49198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657600" y="1600200"/>
            <a:ext cx="5181599" cy="1369606"/>
          </a:xfrm>
          <a:prstGeom prst="rect">
            <a:avLst/>
          </a:prstGeom>
          <a:noFill/>
        </p:spPr>
        <p:txBody>
          <a:bodyPr wrap="square" rtlCol="0">
            <a:spAutoFit/>
          </a:bodyPr>
          <a:lstStyle/>
          <a:p>
            <a:pPr algn="ctr"/>
            <a:r>
              <a:rPr lang="en-US" sz="2400" b="1" i="1" dirty="0">
                <a:solidFill>
                  <a:srgbClr val="0070C0"/>
                </a:solidFill>
              </a:rPr>
              <a:t>“Stress-shielding” </a:t>
            </a:r>
            <a:r>
              <a:rPr lang="en-US" sz="2400" i="1" dirty="0"/>
              <a:t>eventually weakens bone on one side of implant</a:t>
            </a:r>
          </a:p>
          <a:p>
            <a:endParaRPr lang="en-US" sz="1100" i="1" dirty="0">
              <a:solidFill>
                <a:srgbClr val="0070C0"/>
              </a:solidFill>
            </a:endParaRPr>
          </a:p>
          <a:p>
            <a:pPr algn="ctr"/>
            <a:r>
              <a:rPr lang="en-US" sz="2400" i="1" dirty="0">
                <a:solidFill>
                  <a:srgbClr val="0070C0"/>
                </a:solidFill>
              </a:rPr>
              <a:t>What happens then?</a:t>
            </a:r>
          </a:p>
        </p:txBody>
      </p:sp>
      <p:sp>
        <p:nvSpPr>
          <p:cNvPr id="3" name="Oval 2"/>
          <p:cNvSpPr/>
          <p:nvPr/>
        </p:nvSpPr>
        <p:spPr>
          <a:xfrm>
            <a:off x="1600200" y="1508642"/>
            <a:ext cx="763588" cy="3596758"/>
          </a:xfrm>
          <a:prstGeom prst="ellipse">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6200" y="1508642"/>
            <a:ext cx="763588" cy="359675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743200" y="2057400"/>
            <a:ext cx="762000" cy="762000"/>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9190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2229" y="2082799"/>
            <a:ext cx="5469673" cy="4470401"/>
          </a:xfrm>
        </p:spPr>
        <p:txBody>
          <a:bodyPr>
            <a:normAutofit fontScale="70000" lnSpcReduction="20000"/>
          </a:bodyPr>
          <a:lstStyle/>
          <a:p>
            <a:pPr marL="0" indent="0">
              <a:spcAft>
                <a:spcPts val="600"/>
              </a:spcAft>
              <a:buNone/>
            </a:pPr>
            <a:r>
              <a:rPr lang="en-US" sz="4500" dirty="0"/>
              <a:t>Metal-on-polyethylene implants  </a:t>
            </a:r>
          </a:p>
          <a:p>
            <a:pPr marL="685800" lvl="1">
              <a:tabLst>
                <a:tab pos="342900" algn="l"/>
              </a:tabLst>
            </a:pPr>
            <a:r>
              <a:rPr lang="en-US" sz="3800" dirty="0"/>
              <a:t>microscopic polyethylene wear fragments shed from implant </a:t>
            </a:r>
          </a:p>
          <a:p>
            <a:pPr marL="685800" lvl="1">
              <a:tabLst>
                <a:tab pos="342900" algn="l"/>
              </a:tabLst>
            </a:pPr>
            <a:r>
              <a:rPr lang="en-US" sz="3800" dirty="0"/>
              <a:t>immune system attacks these</a:t>
            </a:r>
          </a:p>
          <a:p>
            <a:pPr marL="685800" lvl="1">
              <a:tabLst>
                <a:tab pos="342900" algn="l"/>
              </a:tabLst>
            </a:pPr>
            <a:r>
              <a:rPr lang="en-US" sz="3800" dirty="0"/>
              <a:t>can ‘eat away’ surrounding bone</a:t>
            </a:r>
          </a:p>
          <a:p>
            <a:pPr marL="685800" lvl="1">
              <a:tabLst>
                <a:tab pos="342900" algn="l"/>
              </a:tabLst>
            </a:pPr>
            <a:r>
              <a:rPr lang="en-US" sz="3800" dirty="0"/>
              <a:t>weakens bone, implants loosen</a:t>
            </a:r>
          </a:p>
          <a:p>
            <a:pPr marL="0" indent="0">
              <a:buNone/>
            </a:pPr>
            <a:endParaRPr lang="en-US" sz="2000" dirty="0"/>
          </a:p>
          <a:p>
            <a:pPr marL="0" indent="0">
              <a:buNone/>
            </a:pPr>
            <a:r>
              <a:rPr lang="en-US" sz="4000" i="1" dirty="0">
                <a:solidFill>
                  <a:srgbClr val="0070C0"/>
                </a:solidFill>
              </a:rPr>
              <a:t>Many orthopedic surgeons blame osteolysis as the major cause of hip implant failure</a:t>
            </a:r>
          </a:p>
          <a:p>
            <a:pPr marL="0" indent="0">
              <a:buNone/>
            </a:pPr>
            <a:endParaRPr lang="en-US" sz="2300" dirty="0">
              <a:hlinkClick r:id="" action="ppaction://noaction"/>
            </a:endParaRPr>
          </a:p>
          <a:p>
            <a:pPr marL="0" indent="0">
              <a:buNone/>
            </a:pPr>
            <a:r>
              <a:rPr lang="en-US" sz="2000" dirty="0">
                <a:hlinkClick r:id="" action="ppaction://noaction"/>
              </a:rPr>
              <a:t>http</a:t>
            </a:r>
            <a:r>
              <a:rPr lang="en-US" sz="2000" dirty="0">
                <a:hlinkClick r:id="rId2"/>
              </a:rPr>
              <a:t>://orthopedics.about.com/od/hipkneereplacement/a/implants.htm</a:t>
            </a:r>
            <a:r>
              <a:rPr lang="en-US" sz="2000" dirty="0"/>
              <a:t> </a:t>
            </a:r>
          </a:p>
        </p:txBody>
      </p:sp>
      <p:sp>
        <p:nvSpPr>
          <p:cNvPr id="2" name="Title 1"/>
          <p:cNvSpPr>
            <a:spLocks noGrp="1"/>
          </p:cNvSpPr>
          <p:nvPr>
            <p:ph type="title"/>
          </p:nvPr>
        </p:nvSpPr>
        <p:spPr>
          <a:xfrm>
            <a:off x="457200" y="1142999"/>
            <a:ext cx="5419680" cy="1009185"/>
          </a:xfrm>
        </p:spPr>
        <p:txBody>
          <a:bodyPr/>
          <a:lstStyle/>
          <a:p>
            <a:r>
              <a:rPr lang="en-US" dirty="0"/>
              <a:t>Osteolysis</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pic>
        <p:nvPicPr>
          <p:cNvPr id="1433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3783" t="30000" r="46941" b="36817"/>
          <a:stretch/>
        </p:blipFill>
        <p:spPr bwMode="auto">
          <a:xfrm>
            <a:off x="5876880" y="2743200"/>
            <a:ext cx="2911536" cy="2819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5965788" y="5715000"/>
            <a:ext cx="2733720" cy="461665"/>
          </a:xfrm>
          <a:prstGeom prst="rect">
            <a:avLst/>
          </a:prstGeom>
        </p:spPr>
        <p:txBody>
          <a:bodyPr wrap="square">
            <a:spAutoFit/>
          </a:bodyPr>
          <a:lstStyle/>
          <a:p>
            <a:r>
              <a:rPr lang="en-US" sz="1200" dirty="0">
                <a:hlinkClick r:id="rId5"/>
              </a:rPr>
              <a:t>http://www.youtube.com/watch?NR=1&amp;v=k-QOqOayBUQ</a:t>
            </a:r>
            <a:r>
              <a:rPr lang="en-US" sz="1200" dirty="0"/>
              <a:t> </a:t>
            </a:r>
          </a:p>
        </p:txBody>
      </p:sp>
    </p:spTree>
    <p:extLst>
      <p:ext uri="{BB962C8B-B14F-4D97-AF65-F5344CB8AC3E}">
        <p14:creationId xmlns:p14="http://schemas.microsoft.com/office/powerpoint/2010/main" val="3908336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2229" y="2209800"/>
            <a:ext cx="5469673" cy="4800600"/>
          </a:xfrm>
        </p:spPr>
        <p:txBody>
          <a:bodyPr>
            <a:normAutofit fontScale="92500" lnSpcReduction="10000"/>
          </a:bodyPr>
          <a:lstStyle/>
          <a:p>
            <a:pPr marL="0" indent="0">
              <a:spcBef>
                <a:spcPts val="1800"/>
              </a:spcBef>
              <a:buNone/>
            </a:pPr>
            <a:r>
              <a:rPr lang="en-US" sz="3800" dirty="0"/>
              <a:t>Newer ceramic-on-polyethylene, ceramic-on-ceramic, and metal-on-metal implants developed</a:t>
            </a:r>
          </a:p>
          <a:p>
            <a:pPr marL="0" indent="0">
              <a:spcBef>
                <a:spcPts val="1800"/>
              </a:spcBef>
              <a:buNone/>
            </a:pPr>
            <a:r>
              <a:rPr lang="en-US" sz="3800" dirty="0"/>
              <a:t>Hope is they will reduce wear fragments and osteolysis</a:t>
            </a:r>
          </a:p>
          <a:p>
            <a:pPr marL="0" indent="0">
              <a:buNone/>
            </a:pPr>
            <a:endParaRPr lang="en-US" sz="1700" dirty="0">
              <a:hlinkClick r:id="" action="ppaction://noaction"/>
            </a:endParaRPr>
          </a:p>
          <a:p>
            <a:pPr marL="0" indent="0">
              <a:buNone/>
            </a:pPr>
            <a:r>
              <a:rPr lang="en-US" sz="1700" dirty="0">
                <a:hlinkClick r:id="" action="ppaction://noaction"/>
              </a:rPr>
              <a:t>http</a:t>
            </a:r>
            <a:r>
              <a:rPr lang="en-US" sz="1700" dirty="0">
                <a:hlinkClick r:id="rId2"/>
              </a:rPr>
              <a:t>://orthopedics.about.com/od/hipkneereplacement/a/implants.htm</a:t>
            </a:r>
            <a:r>
              <a:rPr lang="en-US" sz="1700" dirty="0"/>
              <a:t> </a:t>
            </a:r>
          </a:p>
        </p:txBody>
      </p:sp>
      <p:sp>
        <p:nvSpPr>
          <p:cNvPr id="2" name="Title 1"/>
          <p:cNvSpPr>
            <a:spLocks noGrp="1"/>
          </p:cNvSpPr>
          <p:nvPr>
            <p:ph type="title"/>
          </p:nvPr>
        </p:nvSpPr>
        <p:spPr>
          <a:xfrm>
            <a:off x="457200" y="1142999"/>
            <a:ext cx="5419680" cy="1009185"/>
          </a:xfrm>
        </p:spPr>
        <p:txBody>
          <a:bodyPr/>
          <a:lstStyle/>
          <a:p>
            <a:r>
              <a:rPr lang="en-US" dirty="0"/>
              <a:t>Osteolysis</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pic>
        <p:nvPicPr>
          <p:cNvPr id="1433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3783" t="30000" r="46941" b="36817"/>
          <a:stretch/>
        </p:blipFill>
        <p:spPr bwMode="auto">
          <a:xfrm>
            <a:off x="5876880" y="2743200"/>
            <a:ext cx="2911536" cy="2819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5965788" y="5715000"/>
            <a:ext cx="2733720" cy="461665"/>
          </a:xfrm>
          <a:prstGeom prst="rect">
            <a:avLst/>
          </a:prstGeom>
        </p:spPr>
        <p:txBody>
          <a:bodyPr wrap="square">
            <a:spAutoFit/>
          </a:bodyPr>
          <a:lstStyle/>
          <a:p>
            <a:r>
              <a:rPr lang="en-US" sz="1200" dirty="0">
                <a:hlinkClick r:id="rId5"/>
              </a:rPr>
              <a:t>http://www.youtube.com/watch?NR=1&amp;v=k-QOqOayBUQ</a:t>
            </a:r>
            <a:r>
              <a:rPr lang="en-US" sz="1200" dirty="0"/>
              <a:t> </a:t>
            </a:r>
          </a:p>
        </p:txBody>
      </p:sp>
    </p:spTree>
    <p:extLst>
      <p:ext uri="{BB962C8B-B14F-4D97-AF65-F5344CB8AC3E}">
        <p14:creationId xmlns:p14="http://schemas.microsoft.com/office/powerpoint/2010/main" val="523889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sp>
        <p:nvSpPr>
          <p:cNvPr id="2" name="Title 1"/>
          <p:cNvSpPr>
            <a:spLocks noGrp="1"/>
          </p:cNvSpPr>
          <p:nvPr>
            <p:ph type="title"/>
          </p:nvPr>
        </p:nvSpPr>
        <p:spPr>
          <a:xfrm>
            <a:off x="457200" y="5943600"/>
            <a:ext cx="8077200" cy="762000"/>
          </a:xfrm>
        </p:spPr>
        <p:txBody>
          <a:bodyPr>
            <a:normAutofit/>
          </a:bodyPr>
          <a:lstStyle/>
          <a:p>
            <a:r>
              <a:rPr lang="en-US" sz="3200" i="1" dirty="0">
                <a:solidFill>
                  <a:srgbClr val="0070C0"/>
                </a:solidFill>
              </a:rPr>
              <a:t>But are these always met?</a:t>
            </a:r>
          </a:p>
        </p:txBody>
      </p:sp>
      <p:sp>
        <p:nvSpPr>
          <p:cNvPr id="3" name="Content Placeholder 2"/>
          <p:cNvSpPr>
            <a:spLocks noGrp="1"/>
          </p:cNvSpPr>
          <p:nvPr>
            <p:ph idx="1"/>
          </p:nvPr>
        </p:nvSpPr>
        <p:spPr>
          <a:xfrm>
            <a:off x="76200" y="1981201"/>
            <a:ext cx="8915400" cy="3657600"/>
          </a:xfrm>
        </p:spPr>
        <p:txBody>
          <a:bodyPr>
            <a:normAutofit fontScale="62500" lnSpcReduction="20000"/>
          </a:bodyPr>
          <a:lstStyle/>
          <a:p>
            <a:pPr marL="0" indent="0">
              <a:spcBef>
                <a:spcPts val="0"/>
              </a:spcBef>
              <a:spcAft>
                <a:spcPts val="1200"/>
              </a:spcAft>
              <a:buNone/>
            </a:pPr>
            <a:r>
              <a:rPr lang="en-US" sz="3600" dirty="0"/>
              <a:t>Materials used in total hip replacement have 4 common characteristics</a:t>
            </a:r>
          </a:p>
          <a:p>
            <a:pPr marL="0" indent="0">
              <a:spcBef>
                <a:spcPts val="1200"/>
              </a:spcBef>
              <a:buNone/>
            </a:pPr>
            <a:r>
              <a:rPr lang="en-US" sz="3800" b="1" dirty="0"/>
              <a:t>Biocompatible.</a:t>
            </a:r>
            <a:r>
              <a:rPr lang="en-US" sz="3800" dirty="0"/>
              <a:t> </a:t>
            </a:r>
            <a:r>
              <a:rPr lang="en-US" dirty="0"/>
              <a:t>Do not create a local or a systemic rejection response.</a:t>
            </a:r>
          </a:p>
          <a:p>
            <a:pPr marL="0" indent="0">
              <a:spcBef>
                <a:spcPts val="1200"/>
              </a:spcBef>
              <a:buNone/>
            </a:pPr>
            <a:r>
              <a:rPr lang="en-US" sz="3800" b="1" dirty="0"/>
              <a:t>Resistant to corrosion, degradation, and wear.</a:t>
            </a:r>
            <a:r>
              <a:rPr lang="en-US" sz="3800" dirty="0"/>
              <a:t> </a:t>
            </a:r>
            <a:r>
              <a:rPr lang="en-US" dirty="0"/>
              <a:t>Retain strength and shape for years. Resist wear and prevent further destruction of bone caused by particulate debris (generated when implant parts move against each other).</a:t>
            </a:r>
          </a:p>
          <a:p>
            <a:pPr marL="0" indent="0">
              <a:spcBef>
                <a:spcPts val="1200"/>
              </a:spcBef>
              <a:buNone/>
            </a:pPr>
            <a:r>
              <a:rPr lang="en-US" sz="3800" b="1" dirty="0"/>
              <a:t>Mechanical properties duplicate the structures they replace.</a:t>
            </a:r>
            <a:r>
              <a:rPr lang="en-US" sz="3800" dirty="0"/>
              <a:t> </a:t>
            </a:r>
            <a:r>
              <a:rPr lang="en-US" dirty="0"/>
              <a:t>Parts are (1) Strong enough to withstand weight-bearing loads, (2) flexible enough to undergo stress without breaking, and (3) able to move smoothly against each other.</a:t>
            </a:r>
          </a:p>
          <a:p>
            <a:pPr marL="0" indent="0">
              <a:spcBef>
                <a:spcPts val="1200"/>
              </a:spcBef>
              <a:buNone/>
            </a:pPr>
            <a:r>
              <a:rPr lang="en-US" sz="3800" b="1" dirty="0"/>
              <a:t>Meet the highest standards.</a:t>
            </a:r>
            <a:r>
              <a:rPr lang="en-US" sz="3800" dirty="0"/>
              <a:t> </a:t>
            </a:r>
            <a:r>
              <a:rPr lang="en-US" dirty="0"/>
              <a:t>Fabrication and quality control at a reasonable cost</a:t>
            </a:r>
          </a:p>
        </p:txBody>
      </p:sp>
      <p:sp>
        <p:nvSpPr>
          <p:cNvPr id="14" name="Rectangle 13"/>
          <p:cNvSpPr/>
          <p:nvPr/>
        </p:nvSpPr>
        <p:spPr>
          <a:xfrm>
            <a:off x="76200" y="5551714"/>
            <a:ext cx="4572000" cy="307777"/>
          </a:xfrm>
          <a:prstGeom prst="rect">
            <a:avLst/>
          </a:prstGeom>
        </p:spPr>
        <p:txBody>
          <a:bodyPr>
            <a:spAutoFit/>
          </a:bodyPr>
          <a:lstStyle/>
          <a:p>
            <a:r>
              <a:rPr lang="en-US" sz="1400" dirty="0">
                <a:solidFill>
                  <a:schemeClr val="tx1">
                    <a:lumMod val="65000"/>
                    <a:lumOff val="35000"/>
                  </a:schemeClr>
                </a:solidFill>
              </a:rPr>
              <a:t>http://orthoinfo.aaos.org/topic.cfm?topic=A00355 </a:t>
            </a:r>
          </a:p>
        </p:txBody>
      </p:sp>
    </p:spTree>
    <p:extLst>
      <p:ext uri="{BB962C8B-B14F-4D97-AF65-F5344CB8AC3E}">
        <p14:creationId xmlns:p14="http://schemas.microsoft.com/office/powerpoint/2010/main" val="1638235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371600"/>
            <a:ext cx="8229600" cy="1143000"/>
          </a:xfrm>
        </p:spPr>
        <p:txBody>
          <a:bodyPr/>
          <a:lstStyle/>
          <a:p>
            <a:r>
              <a:rPr lang="en-US" dirty="0"/>
              <a:t>New material for implant</a:t>
            </a:r>
          </a:p>
        </p:txBody>
      </p:sp>
      <p:sp>
        <p:nvSpPr>
          <p:cNvPr id="5" name="Rectangle 4"/>
          <p:cNvSpPr/>
          <p:nvPr/>
        </p:nvSpPr>
        <p:spPr>
          <a:xfrm>
            <a:off x="1181100" y="6019800"/>
            <a:ext cx="6324600" cy="646331"/>
          </a:xfrm>
          <a:prstGeom prst="rect">
            <a:avLst/>
          </a:prstGeom>
        </p:spPr>
        <p:txBody>
          <a:bodyPr wrap="square">
            <a:spAutoFit/>
          </a:bodyPr>
          <a:lstStyle/>
          <a:p>
            <a:r>
              <a:rPr lang="en-US" dirty="0"/>
              <a:t>Hip implant types Animation Zirconium Advertisement</a:t>
            </a:r>
          </a:p>
          <a:p>
            <a:r>
              <a:rPr lang="en-US" dirty="0">
                <a:hlinkClick r:id="rId2"/>
              </a:rPr>
              <a:t>http://www.youtube.com/watch?NR=1&amp;v=k-QOqOayBUQ</a:t>
            </a:r>
            <a:r>
              <a:rPr lang="en-US" dirty="0"/>
              <a:t> </a:t>
            </a:r>
          </a:p>
        </p:txBody>
      </p:sp>
      <p:grpSp>
        <p:nvGrpSpPr>
          <p:cNvPr id="4" name="Group 3"/>
          <p:cNvGrpSpPr/>
          <p:nvPr/>
        </p:nvGrpSpPr>
        <p:grpSpPr>
          <a:xfrm>
            <a:off x="0" y="0"/>
            <a:ext cx="9144000" cy="2057399"/>
            <a:chOff x="0" y="0"/>
            <a:chExt cx="9144000" cy="2057399"/>
          </a:xfrm>
        </p:grpSpPr>
        <p:sp>
          <p:nvSpPr>
            <p:cNvPr id="6" name="Freeform 5"/>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Freeform 6"/>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8"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9"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10" name="Group 9"/>
            <p:cNvGrpSpPr/>
            <p:nvPr/>
          </p:nvGrpSpPr>
          <p:grpSpPr>
            <a:xfrm>
              <a:off x="76200" y="76200"/>
              <a:ext cx="914400" cy="914400"/>
              <a:chOff x="76200" y="76200"/>
              <a:chExt cx="914400" cy="914400"/>
            </a:xfrm>
          </p:grpSpPr>
          <p:sp>
            <p:nvSpPr>
              <p:cNvPr id="11" name="Oval 10"/>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6"/>
              <p:cNvGrpSpPr/>
              <p:nvPr/>
            </p:nvGrpSpPr>
            <p:grpSpPr>
              <a:xfrm>
                <a:off x="257629" y="297231"/>
                <a:ext cx="580571" cy="540969"/>
                <a:chOff x="-8229599" y="518558"/>
                <a:chExt cx="4571999" cy="4087423"/>
              </a:xfrm>
            </p:grpSpPr>
            <p:sp>
              <p:nvSpPr>
                <p:cNvPr id="13"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pic>
        <p:nvPicPr>
          <p:cNvPr id="512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4778" t="31110" r="41425" b="18088"/>
          <a:stretch/>
        </p:blipFill>
        <p:spPr bwMode="auto">
          <a:xfrm>
            <a:off x="2283106" y="2401747"/>
            <a:ext cx="4120587" cy="3483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3791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371600"/>
            <a:ext cx="8229600" cy="1143000"/>
          </a:xfrm>
        </p:spPr>
        <p:txBody>
          <a:bodyPr/>
          <a:lstStyle/>
          <a:p>
            <a:r>
              <a:rPr lang="en-US" dirty="0"/>
              <a:t>New product development</a:t>
            </a:r>
          </a:p>
        </p:txBody>
      </p:sp>
      <p:sp>
        <p:nvSpPr>
          <p:cNvPr id="5" name="Rectangle 4"/>
          <p:cNvSpPr/>
          <p:nvPr/>
        </p:nvSpPr>
        <p:spPr>
          <a:xfrm>
            <a:off x="231609" y="3657600"/>
            <a:ext cx="4014439" cy="3077766"/>
          </a:xfrm>
          <a:prstGeom prst="rect">
            <a:avLst/>
          </a:prstGeom>
        </p:spPr>
        <p:txBody>
          <a:bodyPr wrap="square">
            <a:spAutoFit/>
          </a:bodyPr>
          <a:lstStyle/>
          <a:p>
            <a:r>
              <a:rPr lang="en-US" sz="2800" dirty="0">
                <a:solidFill>
                  <a:prstClr val="black"/>
                </a:solidFill>
              </a:rPr>
              <a:t>Hip implant new materials being developed, such as incorporating carbon nanotubes.</a:t>
            </a:r>
          </a:p>
          <a:p>
            <a:endParaRPr lang="en-US" dirty="0">
              <a:solidFill>
                <a:prstClr val="black"/>
              </a:solidFill>
            </a:endParaRPr>
          </a:p>
          <a:p>
            <a:endParaRPr lang="en-US" dirty="0">
              <a:solidFill>
                <a:prstClr val="black"/>
              </a:solidFill>
            </a:endParaRPr>
          </a:p>
          <a:p>
            <a:r>
              <a:rPr lang="en-US" sz="1400" dirty="0">
                <a:solidFill>
                  <a:prstClr val="black"/>
                </a:solidFill>
                <a:hlinkClick r:id="rId2"/>
              </a:rPr>
              <a:t>http://www.azom.com/materials-video-details.aspx?VidID=264</a:t>
            </a:r>
            <a:r>
              <a:rPr lang="en-US" sz="1400" dirty="0">
                <a:solidFill>
                  <a:prstClr val="black"/>
                </a:solidFill>
              </a:rPr>
              <a:t> </a:t>
            </a:r>
          </a:p>
          <a:p>
            <a:endParaRPr lang="en-US" dirty="0">
              <a:solidFill>
                <a:prstClr val="black"/>
              </a:solidFill>
            </a:endParaRPr>
          </a:p>
        </p:txBody>
      </p:sp>
      <p:grpSp>
        <p:nvGrpSpPr>
          <p:cNvPr id="4" name="Group 3"/>
          <p:cNvGrpSpPr/>
          <p:nvPr/>
        </p:nvGrpSpPr>
        <p:grpSpPr>
          <a:xfrm>
            <a:off x="0" y="0"/>
            <a:ext cx="9144000" cy="2057399"/>
            <a:chOff x="0" y="0"/>
            <a:chExt cx="9144000" cy="2057399"/>
          </a:xfrm>
        </p:grpSpPr>
        <p:sp>
          <p:nvSpPr>
            <p:cNvPr id="6" name="Freeform 5"/>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7" name="Freeform 6"/>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8"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a:spcBef>
                  <a:spcPct val="0"/>
                </a:spcBef>
                <a:defRPr/>
              </a:pPr>
              <a:r>
                <a:rPr lang="en-US" sz="3200" b="1" dirty="0">
                  <a:solidFill>
                    <a:prstClr val="white"/>
                  </a:solidFill>
                </a:rPr>
                <a:t>Louisiana Tech University</a:t>
              </a:r>
            </a:p>
          </p:txBody>
        </p:sp>
        <p:sp>
          <p:nvSpPr>
            <p:cNvPr id="9"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indent="-342900">
                <a:spcBef>
                  <a:spcPct val="20000"/>
                </a:spcBef>
                <a:defRPr/>
              </a:pPr>
              <a:r>
                <a:rPr lang="en-US" sz="2400" dirty="0">
                  <a:solidFill>
                    <a:srgbClr val="A3A3A3"/>
                  </a:solidFill>
                </a:rPr>
                <a:t>College of Engineering and Science</a:t>
              </a:r>
            </a:p>
          </p:txBody>
        </p:sp>
        <p:grpSp>
          <p:nvGrpSpPr>
            <p:cNvPr id="10" name="Group 9"/>
            <p:cNvGrpSpPr/>
            <p:nvPr/>
          </p:nvGrpSpPr>
          <p:grpSpPr>
            <a:xfrm>
              <a:off x="76200" y="76200"/>
              <a:ext cx="914400" cy="914400"/>
              <a:chOff x="76200" y="76200"/>
              <a:chExt cx="914400" cy="914400"/>
            </a:xfrm>
          </p:grpSpPr>
          <p:sp>
            <p:nvSpPr>
              <p:cNvPr id="11" name="Oval 10"/>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 name="Group 6"/>
              <p:cNvGrpSpPr/>
              <p:nvPr/>
            </p:nvGrpSpPr>
            <p:grpSpPr>
              <a:xfrm>
                <a:off x="257629" y="297231"/>
                <a:ext cx="580571" cy="540969"/>
                <a:chOff x="-8229599" y="518558"/>
                <a:chExt cx="4571999" cy="4087423"/>
              </a:xfrm>
            </p:grpSpPr>
            <p:sp>
              <p:nvSpPr>
                <p:cNvPr id="13"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4" name="Picture 13"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pic>
        <p:nvPicPr>
          <p:cNvPr id="307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41403" t="25367" r="24847" b="20677"/>
          <a:stretch/>
        </p:blipFill>
        <p:spPr bwMode="auto">
          <a:xfrm>
            <a:off x="4572000" y="2590800"/>
            <a:ext cx="4114800" cy="3700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2243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2057399"/>
            <a:chOff x="0" y="0"/>
            <a:chExt cx="9144000" cy="2057399"/>
          </a:xfrm>
        </p:grpSpPr>
        <p:sp>
          <p:nvSpPr>
            <p:cNvPr id="7" name="Freeform 6"/>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8" name="Freeform 7"/>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9"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10"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11" name="Group 10"/>
            <p:cNvGrpSpPr/>
            <p:nvPr/>
          </p:nvGrpSpPr>
          <p:grpSpPr>
            <a:xfrm>
              <a:off x="76200" y="76200"/>
              <a:ext cx="914400" cy="914400"/>
              <a:chOff x="76200" y="76200"/>
              <a:chExt cx="914400" cy="914400"/>
            </a:xfrm>
          </p:grpSpPr>
          <p:sp>
            <p:nvSpPr>
              <p:cNvPr id="12" name="Oval 11"/>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6"/>
              <p:cNvGrpSpPr/>
              <p:nvPr/>
            </p:nvGrpSpPr>
            <p:grpSpPr>
              <a:xfrm>
                <a:off x="257629" y="297231"/>
                <a:ext cx="580571" cy="540969"/>
                <a:chOff x="-8229599" y="518558"/>
                <a:chExt cx="4571999" cy="4087423"/>
              </a:xfrm>
            </p:grpSpPr>
            <p:sp>
              <p:nvSpPr>
                <p:cNvPr id="14"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sp>
        <p:nvSpPr>
          <p:cNvPr id="2" name="Title 1"/>
          <p:cNvSpPr>
            <a:spLocks noGrp="1"/>
          </p:cNvSpPr>
          <p:nvPr>
            <p:ph type="title"/>
          </p:nvPr>
        </p:nvSpPr>
        <p:spPr>
          <a:xfrm>
            <a:off x="317500" y="1528890"/>
            <a:ext cx="8229600" cy="812249"/>
          </a:xfrm>
        </p:spPr>
        <p:txBody>
          <a:bodyPr>
            <a:normAutofit/>
          </a:bodyPr>
          <a:lstStyle/>
          <a:p>
            <a:r>
              <a:rPr lang="en-US" dirty="0"/>
              <a:t>Growing bone: novel approaches</a:t>
            </a: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1489" t="24810" r="24999" b="14599"/>
          <a:stretch/>
        </p:blipFill>
        <p:spPr bwMode="auto">
          <a:xfrm>
            <a:off x="4572000" y="2303039"/>
            <a:ext cx="4085864" cy="41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04800" y="6106180"/>
            <a:ext cx="4572000" cy="523220"/>
          </a:xfrm>
          <a:prstGeom prst="rect">
            <a:avLst/>
          </a:prstGeom>
        </p:spPr>
        <p:txBody>
          <a:bodyPr>
            <a:spAutoFit/>
          </a:bodyPr>
          <a:lstStyle/>
          <a:p>
            <a:r>
              <a:rPr lang="en-US" sz="1400" dirty="0">
                <a:hlinkClick r:id="rId4"/>
              </a:rPr>
              <a:t>http://www.azom.com/materials-video-details.aspx?VidID=103</a:t>
            </a:r>
            <a:r>
              <a:rPr lang="en-US" sz="1400" dirty="0"/>
              <a:t> </a:t>
            </a:r>
          </a:p>
        </p:txBody>
      </p:sp>
      <p:pic>
        <p:nvPicPr>
          <p:cNvPr id="4099"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41677" t="37469" r="25759" b="17297"/>
          <a:stretch/>
        </p:blipFill>
        <p:spPr bwMode="auto">
          <a:xfrm>
            <a:off x="317500" y="2590800"/>
            <a:ext cx="3970117" cy="3102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8787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9144000" cy="2057399"/>
            <a:chOff x="0" y="0"/>
            <a:chExt cx="9144000" cy="2057399"/>
          </a:xfrm>
        </p:grpSpPr>
        <p:sp>
          <p:nvSpPr>
            <p:cNvPr id="4" name="Freeform 3"/>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5" name="Freeform 4"/>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7"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8" name="Group 7"/>
            <p:cNvGrpSpPr/>
            <p:nvPr/>
          </p:nvGrpSpPr>
          <p:grpSpPr>
            <a:xfrm>
              <a:off x="76200" y="76200"/>
              <a:ext cx="914400" cy="914400"/>
              <a:chOff x="76200" y="76200"/>
              <a:chExt cx="914400" cy="914400"/>
            </a:xfrm>
          </p:grpSpPr>
          <p:sp>
            <p:nvSpPr>
              <p:cNvPr id="9" name="Oval 8"/>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6"/>
              <p:cNvGrpSpPr/>
              <p:nvPr/>
            </p:nvGrpSpPr>
            <p:grpSpPr>
              <a:xfrm>
                <a:off x="257629" y="297231"/>
                <a:ext cx="580571" cy="540969"/>
                <a:chOff x="-8229599" y="518558"/>
                <a:chExt cx="4571999" cy="4087423"/>
              </a:xfrm>
            </p:grpSpPr>
            <p:sp>
              <p:nvSpPr>
                <p:cNvPr id="11"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sp>
        <p:nvSpPr>
          <p:cNvPr id="13" name="Rectangle 12"/>
          <p:cNvSpPr/>
          <p:nvPr/>
        </p:nvSpPr>
        <p:spPr>
          <a:xfrm>
            <a:off x="334479" y="6096000"/>
            <a:ext cx="8128862" cy="369332"/>
          </a:xfrm>
          <a:prstGeom prst="rect">
            <a:avLst/>
          </a:prstGeom>
        </p:spPr>
        <p:txBody>
          <a:bodyPr wrap="square">
            <a:spAutoFit/>
          </a:bodyPr>
          <a:lstStyle/>
          <a:p>
            <a:pPr lvl="0"/>
            <a:r>
              <a:rPr lang="en-US" dirty="0">
                <a:solidFill>
                  <a:prstClr val="black"/>
                </a:solidFill>
                <a:hlinkClick r:id="rId3"/>
              </a:rPr>
              <a:t>http://abclocal.go.com/kabc/video?id=8312311&amp;syndicate=syndicate&amp;section=</a:t>
            </a:r>
            <a:endParaRPr lang="en-US" dirty="0">
              <a:solidFill>
                <a:prstClr val="black"/>
              </a:solidFill>
            </a:endParaRP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5538" t="17890" r="40095" b="37384"/>
          <a:stretch/>
        </p:blipFill>
        <p:spPr bwMode="auto">
          <a:xfrm>
            <a:off x="1962150" y="2542857"/>
            <a:ext cx="4762500" cy="3486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itle 1"/>
          <p:cNvSpPr txBox="1">
            <a:spLocks/>
          </p:cNvSpPr>
          <p:nvPr/>
        </p:nvSpPr>
        <p:spPr>
          <a:xfrm>
            <a:off x="317500" y="1528890"/>
            <a:ext cx="8229600" cy="812249"/>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t>Growing bone: novel approaches</a:t>
            </a:r>
            <a:endParaRPr lang="en-US" dirty="0"/>
          </a:p>
        </p:txBody>
      </p:sp>
    </p:spTree>
    <p:extLst>
      <p:ext uri="{BB962C8B-B14F-4D97-AF65-F5344CB8AC3E}">
        <p14:creationId xmlns:p14="http://schemas.microsoft.com/office/powerpoint/2010/main" val="2950557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034929A-0765-43BB-8B22-5AD1150955D8}"/>
              </a:ext>
            </a:extLst>
          </p:cNvPr>
          <p:cNvGrpSpPr/>
          <p:nvPr/>
        </p:nvGrpSpPr>
        <p:grpSpPr>
          <a:xfrm>
            <a:off x="0" y="0"/>
            <a:ext cx="9144000" cy="2057399"/>
            <a:chOff x="0" y="0"/>
            <a:chExt cx="9144000" cy="2057399"/>
          </a:xfrm>
        </p:grpSpPr>
        <p:sp>
          <p:nvSpPr>
            <p:cNvPr id="4" name="Freeform 6">
              <a:extLst>
                <a:ext uri="{FF2B5EF4-FFF2-40B4-BE49-F238E27FC236}">
                  <a16:creationId xmlns:a16="http://schemas.microsoft.com/office/drawing/2014/main" id="{029143E4-2236-4D42-ADB1-73C93A494D36}"/>
                </a:ext>
              </a:extLst>
            </p:cNvPr>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5" name="Freeform 7">
              <a:extLst>
                <a:ext uri="{FF2B5EF4-FFF2-40B4-BE49-F238E27FC236}">
                  <a16:creationId xmlns:a16="http://schemas.microsoft.com/office/drawing/2014/main" id="{1FF46B96-50AE-4FCC-A847-06FE7D610F70}"/>
                </a:ext>
              </a:extLst>
            </p:cNvPr>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Title 1">
              <a:extLst>
                <a:ext uri="{FF2B5EF4-FFF2-40B4-BE49-F238E27FC236}">
                  <a16:creationId xmlns:a16="http://schemas.microsoft.com/office/drawing/2014/main" id="{6459AB42-4EF1-4DD8-B651-2FD70B342F38}"/>
                </a:ext>
              </a:extLst>
            </p:cNvPr>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7" name="Subtitle 2">
              <a:extLst>
                <a:ext uri="{FF2B5EF4-FFF2-40B4-BE49-F238E27FC236}">
                  <a16:creationId xmlns:a16="http://schemas.microsoft.com/office/drawing/2014/main" id="{F34A4E0B-6378-43EC-B203-2D323C83A47B}"/>
                </a:ext>
              </a:extLst>
            </p:cNvPr>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8" name="Group 7">
              <a:extLst>
                <a:ext uri="{FF2B5EF4-FFF2-40B4-BE49-F238E27FC236}">
                  <a16:creationId xmlns:a16="http://schemas.microsoft.com/office/drawing/2014/main" id="{709A767C-674D-4CA3-8EF2-AEAFE3FCE20C}"/>
                </a:ext>
              </a:extLst>
            </p:cNvPr>
            <p:cNvGrpSpPr/>
            <p:nvPr/>
          </p:nvGrpSpPr>
          <p:grpSpPr>
            <a:xfrm>
              <a:off x="76200" y="76200"/>
              <a:ext cx="914400" cy="914400"/>
              <a:chOff x="76200" y="76200"/>
              <a:chExt cx="914400" cy="914400"/>
            </a:xfrm>
          </p:grpSpPr>
          <p:sp>
            <p:nvSpPr>
              <p:cNvPr id="9" name="Oval 8">
                <a:extLst>
                  <a:ext uri="{FF2B5EF4-FFF2-40B4-BE49-F238E27FC236}">
                    <a16:creationId xmlns:a16="http://schemas.microsoft.com/office/drawing/2014/main" id="{94DE1457-13D2-40EA-B835-40FEF5EFB6AC}"/>
                  </a:ext>
                </a:extLst>
              </p:cNvPr>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6">
                <a:extLst>
                  <a:ext uri="{FF2B5EF4-FFF2-40B4-BE49-F238E27FC236}">
                    <a16:creationId xmlns:a16="http://schemas.microsoft.com/office/drawing/2014/main" id="{E7BE7EB7-25DF-4B7D-8F0D-E395E258B241}"/>
                  </a:ext>
                </a:extLst>
              </p:cNvPr>
              <p:cNvGrpSpPr/>
              <p:nvPr/>
            </p:nvGrpSpPr>
            <p:grpSpPr>
              <a:xfrm>
                <a:off x="257629" y="297231"/>
                <a:ext cx="580571" cy="540969"/>
                <a:chOff x="-8229599" y="518558"/>
                <a:chExt cx="4571999" cy="4087423"/>
              </a:xfrm>
            </p:grpSpPr>
            <p:sp>
              <p:nvSpPr>
                <p:cNvPr id="11" name="Rectangle 7">
                  <a:extLst>
                    <a:ext uri="{FF2B5EF4-FFF2-40B4-BE49-F238E27FC236}">
                      <a16:creationId xmlns:a16="http://schemas.microsoft.com/office/drawing/2014/main" id="{6FC85A0B-02BB-4E46-8BC6-3C6C578415EE}"/>
                    </a:ext>
                  </a:extLst>
                </p:cNvPr>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latechlogo.gif">
                  <a:extLst>
                    <a:ext uri="{FF2B5EF4-FFF2-40B4-BE49-F238E27FC236}">
                      <a16:creationId xmlns:a16="http://schemas.microsoft.com/office/drawing/2014/main" id="{6AB4FF0C-5A51-47F1-9D75-ACA21F9551B0}"/>
                    </a:ext>
                  </a:extLst>
                </p:cNvPr>
                <p:cNvPicPr>
                  <a:picLocks noChangeAspect="1"/>
                </p:cNvPicPr>
                <p:nvPr/>
              </p:nvPicPr>
              <p:blipFill>
                <a:blip r:embed="rId2" cstate="print"/>
                <a:stretch>
                  <a:fillRect/>
                </a:stretch>
              </p:blipFill>
              <p:spPr>
                <a:xfrm>
                  <a:off x="-8229599" y="518558"/>
                  <a:ext cx="4165160" cy="3748645"/>
                </a:xfrm>
                <a:prstGeom prst="rect">
                  <a:avLst/>
                </a:prstGeom>
              </p:spPr>
            </p:pic>
          </p:grpSp>
        </p:grpSp>
      </p:grpSp>
      <p:sp>
        <p:nvSpPr>
          <p:cNvPr id="14" name="Title 13">
            <a:extLst>
              <a:ext uri="{FF2B5EF4-FFF2-40B4-BE49-F238E27FC236}">
                <a16:creationId xmlns:a16="http://schemas.microsoft.com/office/drawing/2014/main" id="{FF5AACB2-C2D9-48FF-93DD-E79F8BD82085}"/>
              </a:ext>
            </a:extLst>
          </p:cNvPr>
          <p:cNvSpPr>
            <a:spLocks noGrp="1"/>
          </p:cNvSpPr>
          <p:nvPr>
            <p:ph type="title"/>
          </p:nvPr>
        </p:nvSpPr>
        <p:spPr>
          <a:xfrm>
            <a:off x="304800" y="1956904"/>
            <a:ext cx="3352800" cy="3027462"/>
          </a:xfrm>
        </p:spPr>
        <p:txBody>
          <a:bodyPr/>
          <a:lstStyle/>
          <a:p>
            <a:r>
              <a:rPr lang="en-US" dirty="0"/>
              <a:t>Spinal stenosis</a:t>
            </a:r>
          </a:p>
        </p:txBody>
      </p:sp>
      <p:pic>
        <p:nvPicPr>
          <p:cNvPr id="16" name="Picture 15" descr="A picture containing book, text&#10;&#10;Description generated with very high confidence">
            <a:extLst>
              <a:ext uri="{FF2B5EF4-FFF2-40B4-BE49-F238E27FC236}">
                <a16:creationId xmlns:a16="http://schemas.microsoft.com/office/drawing/2014/main" id="{4001E9E2-F91C-45E3-AD0A-0C41707BB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698875" y="2311567"/>
            <a:ext cx="5156200" cy="3867150"/>
          </a:xfrm>
          <a:prstGeom prst="rect">
            <a:avLst/>
          </a:prstGeom>
        </p:spPr>
      </p:pic>
    </p:spTree>
    <p:extLst>
      <p:ext uri="{BB962C8B-B14F-4D97-AF65-F5344CB8AC3E}">
        <p14:creationId xmlns:p14="http://schemas.microsoft.com/office/powerpoint/2010/main" val="502998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2600"/>
            <a:ext cx="8229600" cy="1143000"/>
          </a:xfrm>
        </p:spPr>
        <p:txBody>
          <a:bodyPr>
            <a:normAutofit fontScale="90000"/>
          </a:bodyPr>
          <a:lstStyle/>
          <a:p>
            <a:r>
              <a:rPr lang="en-US" dirty="0"/>
              <a:t>Fixation and replacement joint devices</a:t>
            </a:r>
          </a:p>
        </p:txBody>
      </p:sp>
      <p:sp>
        <p:nvSpPr>
          <p:cNvPr id="4" name="Rectangle 3"/>
          <p:cNvSpPr/>
          <p:nvPr/>
        </p:nvSpPr>
        <p:spPr>
          <a:xfrm>
            <a:off x="620701" y="3320161"/>
            <a:ext cx="3771900" cy="1938992"/>
          </a:xfrm>
          <a:prstGeom prst="rect">
            <a:avLst/>
          </a:prstGeom>
        </p:spPr>
        <p:txBody>
          <a:bodyPr wrap="square">
            <a:spAutoFit/>
          </a:bodyPr>
          <a:lstStyle/>
          <a:p>
            <a:r>
              <a:rPr lang="en-US" sz="2400" dirty="0"/>
              <a:t>DePuy products advertisement </a:t>
            </a:r>
          </a:p>
          <a:p>
            <a:endParaRPr lang="en-US" sz="2400" i="1" dirty="0"/>
          </a:p>
          <a:p>
            <a:r>
              <a:rPr lang="en-US" sz="2400" i="1" dirty="0"/>
              <a:t>… putting </a:t>
            </a:r>
            <a:r>
              <a:rPr lang="en-US" sz="2400" i="1" dirty="0" err="1"/>
              <a:t>Michaelangelo</a:t>
            </a:r>
            <a:r>
              <a:rPr lang="en-US" sz="2400" i="1" dirty="0"/>
              <a:t> back together again …</a:t>
            </a:r>
          </a:p>
        </p:txBody>
      </p:sp>
      <p:grpSp>
        <p:nvGrpSpPr>
          <p:cNvPr id="5" name="Group 4"/>
          <p:cNvGrpSpPr/>
          <p:nvPr/>
        </p:nvGrpSpPr>
        <p:grpSpPr>
          <a:xfrm>
            <a:off x="0" y="0"/>
            <a:ext cx="9144000" cy="2057399"/>
            <a:chOff x="0" y="0"/>
            <a:chExt cx="9144000" cy="2057399"/>
          </a:xfrm>
        </p:grpSpPr>
        <p:sp>
          <p:nvSpPr>
            <p:cNvPr id="6" name="Freeform 5"/>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Freeform 6"/>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8"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9"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10" name="Group 9"/>
            <p:cNvGrpSpPr/>
            <p:nvPr/>
          </p:nvGrpSpPr>
          <p:grpSpPr>
            <a:xfrm>
              <a:off x="76200" y="76200"/>
              <a:ext cx="914400" cy="914400"/>
              <a:chOff x="76200" y="76200"/>
              <a:chExt cx="914400" cy="914400"/>
            </a:xfrm>
          </p:grpSpPr>
          <p:sp>
            <p:nvSpPr>
              <p:cNvPr id="11" name="Oval 10"/>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6"/>
              <p:cNvGrpSpPr/>
              <p:nvPr/>
            </p:nvGrpSpPr>
            <p:grpSpPr>
              <a:xfrm>
                <a:off x="257629" y="297231"/>
                <a:ext cx="580571" cy="540969"/>
                <a:chOff x="-8229599" y="518558"/>
                <a:chExt cx="4571999" cy="4087423"/>
              </a:xfrm>
            </p:grpSpPr>
            <p:sp>
              <p:nvSpPr>
                <p:cNvPr id="13"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375" t="34206" r="47946" b="31588"/>
          <a:stretch/>
        </p:blipFill>
        <p:spPr bwMode="auto">
          <a:xfrm>
            <a:off x="4800600" y="3116721"/>
            <a:ext cx="3374571" cy="2345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838200" y="6312931"/>
            <a:ext cx="7108803" cy="307777"/>
          </a:xfrm>
          <a:prstGeom prst="rect">
            <a:avLst/>
          </a:prstGeom>
        </p:spPr>
        <p:txBody>
          <a:bodyPr wrap="square">
            <a:spAutoFit/>
          </a:bodyPr>
          <a:lstStyle/>
          <a:p>
            <a:r>
              <a:rPr lang="en-US" sz="1400" dirty="0">
                <a:hlinkClick r:id="rId4"/>
              </a:rPr>
              <a:t>http://www.youtube.com/watch?NR=1&amp;v=IPRddQcfD9s</a:t>
            </a:r>
            <a:r>
              <a:rPr lang="en-US" sz="1400" dirty="0"/>
              <a:t> </a:t>
            </a:r>
          </a:p>
        </p:txBody>
      </p:sp>
    </p:spTree>
    <p:extLst>
      <p:ext uri="{BB962C8B-B14F-4D97-AF65-F5344CB8AC3E}">
        <p14:creationId xmlns:p14="http://schemas.microsoft.com/office/powerpoint/2010/main" val="869641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034929A-0765-43BB-8B22-5AD1150955D8}"/>
              </a:ext>
            </a:extLst>
          </p:cNvPr>
          <p:cNvGrpSpPr/>
          <p:nvPr/>
        </p:nvGrpSpPr>
        <p:grpSpPr>
          <a:xfrm>
            <a:off x="0" y="0"/>
            <a:ext cx="9144000" cy="2057399"/>
            <a:chOff x="0" y="0"/>
            <a:chExt cx="9144000" cy="2057399"/>
          </a:xfrm>
        </p:grpSpPr>
        <p:sp>
          <p:nvSpPr>
            <p:cNvPr id="4" name="Freeform 6">
              <a:extLst>
                <a:ext uri="{FF2B5EF4-FFF2-40B4-BE49-F238E27FC236}">
                  <a16:creationId xmlns:a16="http://schemas.microsoft.com/office/drawing/2014/main" id="{029143E4-2236-4D42-ADB1-73C93A494D36}"/>
                </a:ext>
              </a:extLst>
            </p:cNvPr>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5" name="Freeform 7">
              <a:extLst>
                <a:ext uri="{FF2B5EF4-FFF2-40B4-BE49-F238E27FC236}">
                  <a16:creationId xmlns:a16="http://schemas.microsoft.com/office/drawing/2014/main" id="{1FF46B96-50AE-4FCC-A847-06FE7D610F70}"/>
                </a:ext>
              </a:extLst>
            </p:cNvPr>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Title 1">
              <a:extLst>
                <a:ext uri="{FF2B5EF4-FFF2-40B4-BE49-F238E27FC236}">
                  <a16:creationId xmlns:a16="http://schemas.microsoft.com/office/drawing/2014/main" id="{6459AB42-4EF1-4DD8-B651-2FD70B342F38}"/>
                </a:ext>
              </a:extLst>
            </p:cNvPr>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7" name="Subtitle 2">
              <a:extLst>
                <a:ext uri="{FF2B5EF4-FFF2-40B4-BE49-F238E27FC236}">
                  <a16:creationId xmlns:a16="http://schemas.microsoft.com/office/drawing/2014/main" id="{F34A4E0B-6378-43EC-B203-2D323C83A47B}"/>
                </a:ext>
              </a:extLst>
            </p:cNvPr>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8" name="Group 7">
              <a:extLst>
                <a:ext uri="{FF2B5EF4-FFF2-40B4-BE49-F238E27FC236}">
                  <a16:creationId xmlns:a16="http://schemas.microsoft.com/office/drawing/2014/main" id="{709A767C-674D-4CA3-8EF2-AEAFE3FCE20C}"/>
                </a:ext>
              </a:extLst>
            </p:cNvPr>
            <p:cNvGrpSpPr/>
            <p:nvPr/>
          </p:nvGrpSpPr>
          <p:grpSpPr>
            <a:xfrm>
              <a:off x="76200" y="76200"/>
              <a:ext cx="914400" cy="914400"/>
              <a:chOff x="76200" y="76200"/>
              <a:chExt cx="914400" cy="914400"/>
            </a:xfrm>
          </p:grpSpPr>
          <p:sp>
            <p:nvSpPr>
              <p:cNvPr id="9" name="Oval 8">
                <a:extLst>
                  <a:ext uri="{FF2B5EF4-FFF2-40B4-BE49-F238E27FC236}">
                    <a16:creationId xmlns:a16="http://schemas.microsoft.com/office/drawing/2014/main" id="{94DE1457-13D2-40EA-B835-40FEF5EFB6AC}"/>
                  </a:ext>
                </a:extLst>
              </p:cNvPr>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6">
                <a:extLst>
                  <a:ext uri="{FF2B5EF4-FFF2-40B4-BE49-F238E27FC236}">
                    <a16:creationId xmlns:a16="http://schemas.microsoft.com/office/drawing/2014/main" id="{E7BE7EB7-25DF-4B7D-8F0D-E395E258B241}"/>
                  </a:ext>
                </a:extLst>
              </p:cNvPr>
              <p:cNvGrpSpPr/>
              <p:nvPr/>
            </p:nvGrpSpPr>
            <p:grpSpPr>
              <a:xfrm>
                <a:off x="257629" y="297231"/>
                <a:ext cx="580571" cy="540969"/>
                <a:chOff x="-8229599" y="518558"/>
                <a:chExt cx="4571999" cy="4087423"/>
              </a:xfrm>
            </p:grpSpPr>
            <p:sp>
              <p:nvSpPr>
                <p:cNvPr id="11" name="Rectangle 7">
                  <a:extLst>
                    <a:ext uri="{FF2B5EF4-FFF2-40B4-BE49-F238E27FC236}">
                      <a16:creationId xmlns:a16="http://schemas.microsoft.com/office/drawing/2014/main" id="{6FC85A0B-02BB-4E46-8BC6-3C6C578415EE}"/>
                    </a:ext>
                  </a:extLst>
                </p:cNvPr>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latechlogo.gif">
                  <a:extLst>
                    <a:ext uri="{FF2B5EF4-FFF2-40B4-BE49-F238E27FC236}">
                      <a16:creationId xmlns:a16="http://schemas.microsoft.com/office/drawing/2014/main" id="{6AB4FF0C-5A51-47F1-9D75-ACA21F9551B0}"/>
                    </a:ext>
                  </a:extLst>
                </p:cNvPr>
                <p:cNvPicPr>
                  <a:picLocks noChangeAspect="1"/>
                </p:cNvPicPr>
                <p:nvPr/>
              </p:nvPicPr>
              <p:blipFill>
                <a:blip r:embed="rId2" cstate="print"/>
                <a:stretch>
                  <a:fillRect/>
                </a:stretch>
              </p:blipFill>
              <p:spPr>
                <a:xfrm>
                  <a:off x="-8229599" y="518558"/>
                  <a:ext cx="4165160" cy="3748645"/>
                </a:xfrm>
                <a:prstGeom prst="rect">
                  <a:avLst/>
                </a:prstGeom>
              </p:spPr>
            </p:pic>
          </p:grpSp>
        </p:grpSp>
      </p:grpSp>
      <p:sp>
        <p:nvSpPr>
          <p:cNvPr id="14" name="Title 13">
            <a:extLst>
              <a:ext uri="{FF2B5EF4-FFF2-40B4-BE49-F238E27FC236}">
                <a16:creationId xmlns:a16="http://schemas.microsoft.com/office/drawing/2014/main" id="{FF5AACB2-C2D9-48FF-93DD-E79F8BD82085}"/>
              </a:ext>
            </a:extLst>
          </p:cNvPr>
          <p:cNvSpPr>
            <a:spLocks noGrp="1"/>
          </p:cNvSpPr>
          <p:nvPr>
            <p:ph type="title"/>
          </p:nvPr>
        </p:nvSpPr>
        <p:spPr>
          <a:xfrm>
            <a:off x="304800" y="1163538"/>
            <a:ext cx="8229600" cy="1143000"/>
          </a:xfrm>
        </p:spPr>
        <p:txBody>
          <a:bodyPr/>
          <a:lstStyle/>
          <a:p>
            <a:r>
              <a:rPr lang="en-US" dirty="0"/>
              <a:t>Spinal fusion</a:t>
            </a:r>
          </a:p>
        </p:txBody>
      </p:sp>
      <p:pic>
        <p:nvPicPr>
          <p:cNvPr id="17" name="Picture 16">
            <a:extLst>
              <a:ext uri="{FF2B5EF4-FFF2-40B4-BE49-F238E27FC236}">
                <a16:creationId xmlns:a16="http://schemas.microsoft.com/office/drawing/2014/main" id="{35A48289-8937-4C8C-88A9-6EB3B7199BC5}"/>
              </a:ext>
            </a:extLst>
          </p:cNvPr>
          <p:cNvPicPr>
            <a:picLocks noChangeAspect="1"/>
          </p:cNvPicPr>
          <p:nvPr/>
        </p:nvPicPr>
        <p:blipFill>
          <a:blip r:embed="rId3"/>
          <a:stretch>
            <a:fillRect/>
          </a:stretch>
        </p:blipFill>
        <p:spPr>
          <a:xfrm rot="10800000">
            <a:off x="583532" y="2490303"/>
            <a:ext cx="3592125" cy="3932401"/>
          </a:xfrm>
          <a:prstGeom prst="rect">
            <a:avLst/>
          </a:prstGeom>
        </p:spPr>
      </p:pic>
      <p:pic>
        <p:nvPicPr>
          <p:cNvPr id="18" name="Picture 17">
            <a:extLst>
              <a:ext uri="{FF2B5EF4-FFF2-40B4-BE49-F238E27FC236}">
                <a16:creationId xmlns:a16="http://schemas.microsoft.com/office/drawing/2014/main" id="{526B55C1-358E-4409-9A5C-E31D40DFDD9F}"/>
              </a:ext>
            </a:extLst>
          </p:cNvPr>
          <p:cNvPicPr>
            <a:picLocks noChangeAspect="1"/>
          </p:cNvPicPr>
          <p:nvPr/>
        </p:nvPicPr>
        <p:blipFill>
          <a:blip r:embed="rId4"/>
          <a:stretch>
            <a:fillRect/>
          </a:stretch>
        </p:blipFill>
        <p:spPr>
          <a:xfrm rot="10800000">
            <a:off x="4572000" y="2468399"/>
            <a:ext cx="3638475" cy="3932401"/>
          </a:xfrm>
          <a:prstGeom prst="rect">
            <a:avLst/>
          </a:prstGeom>
        </p:spPr>
      </p:pic>
    </p:spTree>
    <p:extLst>
      <p:ext uri="{BB962C8B-B14F-4D97-AF65-F5344CB8AC3E}">
        <p14:creationId xmlns:p14="http://schemas.microsoft.com/office/powerpoint/2010/main" val="3922346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A4380-55B2-492D-B157-A52113E57075}"/>
              </a:ext>
            </a:extLst>
          </p:cNvPr>
          <p:cNvSpPr>
            <a:spLocks noGrp="1"/>
          </p:cNvSpPr>
          <p:nvPr>
            <p:ph type="title"/>
          </p:nvPr>
        </p:nvSpPr>
        <p:spPr>
          <a:xfrm>
            <a:off x="457200" y="1935540"/>
            <a:ext cx="8229600" cy="1143000"/>
          </a:xfrm>
        </p:spPr>
        <p:txBody>
          <a:bodyPr/>
          <a:lstStyle/>
          <a:p>
            <a:r>
              <a:rPr lang="en-US" dirty="0"/>
              <a:t>Optional slides on ethical issues</a:t>
            </a:r>
          </a:p>
        </p:txBody>
      </p:sp>
      <p:sp>
        <p:nvSpPr>
          <p:cNvPr id="3" name="TextBox 2">
            <a:extLst>
              <a:ext uri="{FF2B5EF4-FFF2-40B4-BE49-F238E27FC236}">
                <a16:creationId xmlns:a16="http://schemas.microsoft.com/office/drawing/2014/main" id="{56188FDE-F910-4256-8E18-4D58CF2DFEA6}"/>
              </a:ext>
            </a:extLst>
          </p:cNvPr>
          <p:cNvSpPr txBox="1"/>
          <p:nvPr/>
        </p:nvSpPr>
        <p:spPr>
          <a:xfrm>
            <a:off x="1143000" y="3078540"/>
            <a:ext cx="7010400" cy="1200329"/>
          </a:xfrm>
          <a:prstGeom prst="rect">
            <a:avLst/>
          </a:prstGeom>
          <a:noFill/>
        </p:spPr>
        <p:txBody>
          <a:bodyPr wrap="square" rtlCol="0">
            <a:spAutoFit/>
          </a:bodyPr>
          <a:lstStyle/>
          <a:p>
            <a:r>
              <a:rPr lang="en-US" sz="2400" dirty="0"/>
              <a:t>You do not need to know this for an exam! However, this may be helpful for learning about technical and ethical issues regarding orthopedic implants.</a:t>
            </a:r>
          </a:p>
        </p:txBody>
      </p:sp>
    </p:spTree>
    <p:extLst>
      <p:ext uri="{BB962C8B-B14F-4D97-AF65-F5344CB8AC3E}">
        <p14:creationId xmlns:p14="http://schemas.microsoft.com/office/powerpoint/2010/main" val="1668740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95400"/>
            <a:ext cx="8229600" cy="1143000"/>
          </a:xfrm>
        </p:spPr>
        <p:txBody>
          <a:bodyPr>
            <a:normAutofit/>
          </a:bodyPr>
          <a:lstStyle/>
          <a:p>
            <a:r>
              <a:rPr lang="en-US" dirty="0"/>
              <a:t>Off-label testing of bone cement</a:t>
            </a:r>
          </a:p>
        </p:txBody>
      </p:sp>
      <p:sp>
        <p:nvSpPr>
          <p:cNvPr id="3" name="Content Placeholder 2"/>
          <p:cNvSpPr>
            <a:spLocks noGrp="1"/>
          </p:cNvSpPr>
          <p:nvPr>
            <p:ph idx="1"/>
          </p:nvPr>
        </p:nvSpPr>
        <p:spPr>
          <a:xfrm>
            <a:off x="609600" y="2789237"/>
            <a:ext cx="8229600" cy="3992563"/>
          </a:xfrm>
        </p:spPr>
        <p:txBody>
          <a:bodyPr>
            <a:normAutofit lnSpcReduction="10000"/>
          </a:bodyPr>
          <a:lstStyle/>
          <a:p>
            <a:pPr marL="0" indent="0">
              <a:lnSpc>
                <a:spcPct val="115000"/>
              </a:lnSpc>
              <a:spcBef>
                <a:spcPts val="0"/>
              </a:spcBef>
              <a:spcAft>
                <a:spcPts val="1000"/>
              </a:spcAft>
              <a:buNone/>
            </a:pPr>
            <a:r>
              <a:rPr lang="en-US" sz="3000" dirty="0"/>
              <a:t>A manufacturer of bone cement went straight to clinical trials (no IDE), despite an indication that their bone cement caused blood clotting.  Three deaths occurred and they're paying $20+ million in damages.</a:t>
            </a:r>
          </a:p>
          <a:p>
            <a:pPr marL="0" marR="0" indent="0">
              <a:lnSpc>
                <a:spcPct val="115000"/>
              </a:lnSpc>
              <a:spcBef>
                <a:spcPts val="0"/>
              </a:spcBef>
              <a:spcAft>
                <a:spcPts val="1000"/>
              </a:spcAft>
              <a:buNone/>
            </a:pPr>
            <a:endParaRPr lang="en-US" sz="1500" u="sng" dirty="0">
              <a:solidFill>
                <a:srgbClr val="0000FF"/>
              </a:solidFill>
              <a:ea typeface="Calibri"/>
              <a:cs typeface="Times New Roman"/>
              <a:hlinkClick r:id="rId2"/>
            </a:endParaRPr>
          </a:p>
          <a:p>
            <a:pPr marL="0" marR="0" indent="0">
              <a:lnSpc>
                <a:spcPct val="115000"/>
              </a:lnSpc>
              <a:spcBef>
                <a:spcPts val="0"/>
              </a:spcBef>
              <a:spcAft>
                <a:spcPts val="1000"/>
              </a:spcAft>
              <a:buNone/>
            </a:pPr>
            <a:r>
              <a:rPr lang="en-US" sz="1500" u="sng" dirty="0">
                <a:solidFill>
                  <a:srgbClr val="0000FF"/>
                </a:solidFill>
                <a:ea typeface="Calibri"/>
                <a:cs typeface="Times New Roman"/>
                <a:hlinkClick r:id="rId2"/>
              </a:rPr>
              <a:t>http://www.fda.gov/MedicalDevices/Safety/RecallsCorrectionsRemovals/ListofRecalls/ucm238423.htm</a:t>
            </a:r>
            <a:endParaRPr lang="en-US" sz="1500" u="sng" dirty="0">
              <a:solidFill>
                <a:srgbClr val="0000FF"/>
              </a:solidFill>
              <a:latin typeface="Times New Roman"/>
              <a:ea typeface="Calibri"/>
              <a:cs typeface="Times New Roman"/>
            </a:endParaRPr>
          </a:p>
          <a:p>
            <a:pPr marL="0" indent="0">
              <a:buNone/>
            </a:pPr>
            <a:r>
              <a:rPr lang="en-US" sz="1500" u="sng" dirty="0">
                <a:hlinkClick r:id="rId3"/>
              </a:rPr>
              <a:t>http://www.outpatientsurgery.net/news/2010/12/7-synthes-admits-guilt-in-illegal-off-label-bone-cement-testing</a:t>
            </a:r>
            <a:endParaRPr lang="en-US" sz="1500" dirty="0"/>
          </a:p>
          <a:p>
            <a:pPr marL="0" indent="0">
              <a:buNone/>
            </a:pPr>
            <a:endParaRPr lang="en-US" sz="2800" dirty="0"/>
          </a:p>
          <a:p>
            <a:pPr marL="0" marR="0" indent="0">
              <a:lnSpc>
                <a:spcPct val="115000"/>
              </a:lnSpc>
              <a:spcBef>
                <a:spcPts val="0"/>
              </a:spcBef>
              <a:spcAft>
                <a:spcPts val="1000"/>
              </a:spcAft>
              <a:buNone/>
            </a:pPr>
            <a:endParaRPr lang="en-US" sz="2800" dirty="0">
              <a:ea typeface="Calibri"/>
              <a:cs typeface="Times New Roman"/>
            </a:endParaRPr>
          </a:p>
          <a:p>
            <a:pPr marL="0" indent="0">
              <a:buNone/>
            </a:pPr>
            <a:endParaRPr lang="en-US" sz="2800" dirty="0"/>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4" cstate="print"/>
                <a:stretch>
                  <a:fillRect/>
                </a:stretch>
              </p:blipFill>
              <p:spPr>
                <a:xfrm>
                  <a:off x="-8229599" y="518558"/>
                  <a:ext cx="4165160" cy="3748645"/>
                </a:xfrm>
                <a:prstGeom prst="rect">
                  <a:avLst/>
                </a:prstGeom>
              </p:spPr>
            </p:pic>
          </p:grpSp>
        </p:grpSp>
      </p:grpSp>
    </p:spTree>
    <p:extLst>
      <p:ext uri="{BB962C8B-B14F-4D97-AF65-F5344CB8AC3E}">
        <p14:creationId xmlns:p14="http://schemas.microsoft.com/office/powerpoint/2010/main" val="536682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409700"/>
            <a:ext cx="8229600" cy="1143000"/>
          </a:xfrm>
        </p:spPr>
        <p:txBody>
          <a:bodyPr>
            <a:normAutofit/>
          </a:bodyPr>
          <a:lstStyle/>
          <a:p>
            <a:r>
              <a:rPr lang="en-US" dirty="0"/>
              <a:t>DePuy MOM total hip recall</a:t>
            </a:r>
          </a:p>
        </p:txBody>
      </p:sp>
      <p:sp>
        <p:nvSpPr>
          <p:cNvPr id="4" name="Rectangle 3"/>
          <p:cNvSpPr/>
          <p:nvPr/>
        </p:nvSpPr>
        <p:spPr>
          <a:xfrm>
            <a:off x="617923" y="5943599"/>
            <a:ext cx="6773477" cy="646331"/>
          </a:xfrm>
          <a:prstGeom prst="rect">
            <a:avLst/>
          </a:prstGeom>
        </p:spPr>
        <p:txBody>
          <a:bodyPr wrap="square">
            <a:spAutoFit/>
          </a:bodyPr>
          <a:lstStyle/>
          <a:p>
            <a:r>
              <a:rPr lang="en-US" dirty="0"/>
              <a:t>Hip animation and implant animation with metal debris (</a:t>
            </a:r>
            <a:r>
              <a:rPr lang="en-US" dirty="0" err="1"/>
              <a:t>metalosis</a:t>
            </a:r>
            <a:r>
              <a:rPr lang="en-US" dirty="0"/>
              <a:t>)</a:t>
            </a:r>
          </a:p>
          <a:p>
            <a:r>
              <a:rPr lang="en-US" dirty="0">
                <a:hlinkClick r:id="rId2"/>
              </a:rPr>
              <a:t>http://www.youtube.com/watch?v=nZXj7esOK7A&amp;feature=related</a:t>
            </a:r>
            <a:r>
              <a:rPr lang="en-US" dirty="0"/>
              <a:t> </a:t>
            </a:r>
          </a:p>
        </p:txBody>
      </p:sp>
      <p:grpSp>
        <p:nvGrpSpPr>
          <p:cNvPr id="5" name="Group 4"/>
          <p:cNvGrpSpPr/>
          <p:nvPr/>
        </p:nvGrpSpPr>
        <p:grpSpPr>
          <a:xfrm>
            <a:off x="0" y="0"/>
            <a:ext cx="9144000" cy="2057399"/>
            <a:chOff x="0" y="0"/>
            <a:chExt cx="9144000" cy="2057399"/>
          </a:xfrm>
        </p:grpSpPr>
        <p:sp>
          <p:nvSpPr>
            <p:cNvPr id="6" name="Freeform 5"/>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Freeform 6"/>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8"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9"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10" name="Group 9"/>
            <p:cNvGrpSpPr/>
            <p:nvPr/>
          </p:nvGrpSpPr>
          <p:grpSpPr>
            <a:xfrm>
              <a:off x="76200" y="76200"/>
              <a:ext cx="914400" cy="914400"/>
              <a:chOff x="76200" y="76200"/>
              <a:chExt cx="914400" cy="914400"/>
            </a:xfrm>
          </p:grpSpPr>
          <p:sp>
            <p:nvSpPr>
              <p:cNvPr id="11" name="Oval 10"/>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6"/>
              <p:cNvGrpSpPr/>
              <p:nvPr/>
            </p:nvGrpSpPr>
            <p:grpSpPr>
              <a:xfrm>
                <a:off x="257629" y="297231"/>
                <a:ext cx="580571" cy="540969"/>
                <a:chOff x="-8229599" y="518558"/>
                <a:chExt cx="4571999" cy="4087423"/>
              </a:xfrm>
            </p:grpSpPr>
            <p:sp>
              <p:nvSpPr>
                <p:cNvPr id="13"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2057" t="32538" r="47768" b="32541"/>
          <a:stretch/>
        </p:blipFill>
        <p:spPr bwMode="auto">
          <a:xfrm>
            <a:off x="607037" y="2797629"/>
            <a:ext cx="3678941" cy="2394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20625" t="32697" r="48571" b="32382"/>
          <a:stretch/>
        </p:blipFill>
        <p:spPr bwMode="auto">
          <a:xfrm>
            <a:off x="4604657" y="2775858"/>
            <a:ext cx="3755571" cy="2394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9260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sp>
        <p:nvSpPr>
          <p:cNvPr id="2" name="Rectangle 1"/>
          <p:cNvSpPr/>
          <p:nvPr/>
        </p:nvSpPr>
        <p:spPr>
          <a:xfrm>
            <a:off x="304800" y="1676400"/>
            <a:ext cx="8229600" cy="4154984"/>
          </a:xfrm>
          <a:prstGeom prst="rect">
            <a:avLst/>
          </a:prstGeom>
        </p:spPr>
        <p:txBody>
          <a:bodyPr wrap="square">
            <a:spAutoFit/>
          </a:bodyPr>
          <a:lstStyle/>
          <a:p>
            <a:pPr algn="ctr"/>
            <a:r>
              <a:rPr lang="en-US" sz="2400" b="1" dirty="0"/>
              <a:t>“Information for Physicians Who Believe They May Have a Patient With a Sensitivity to Metal </a:t>
            </a:r>
            <a:endParaRPr lang="en-US" sz="2400" dirty="0"/>
          </a:p>
          <a:p>
            <a:endParaRPr lang="en-US" sz="2400" dirty="0"/>
          </a:p>
          <a:p>
            <a:r>
              <a:rPr lang="en-US" sz="2400" dirty="0"/>
              <a:t>The most common metallic sensitizers that are used in orthopaedic alloys are </a:t>
            </a:r>
            <a:r>
              <a:rPr lang="en-US" sz="2800" b="1" dirty="0"/>
              <a:t>nickel, cobalt, and chromium</a:t>
            </a:r>
            <a:r>
              <a:rPr lang="en-US" sz="2400" dirty="0"/>
              <a:t>. </a:t>
            </a:r>
          </a:p>
          <a:p>
            <a:endParaRPr lang="en-US" sz="2000" dirty="0"/>
          </a:p>
          <a:p>
            <a:r>
              <a:rPr lang="en-US" sz="2000" dirty="0" err="1"/>
              <a:t>Orthopaedic</a:t>
            </a:r>
            <a:r>
              <a:rPr lang="en-US" sz="2000" dirty="0"/>
              <a:t> grades of stainless steel and cobalt-chromium alloys both contain these materials while titanium and titanium alloys do not. … The excellent biocompatibility of titanium and its alloys, such as Ti-6Al-4V alloy, is well documented. Persons with a history of allergies, including sensitivities to cobalt, chromium, or nickel, generally do not exhibit or develop sensitivity to titanium or other constituents of Ti-6Al-4V alloy.” </a:t>
            </a:r>
          </a:p>
        </p:txBody>
      </p:sp>
      <p:sp>
        <p:nvSpPr>
          <p:cNvPr id="3" name="Rectangle 2"/>
          <p:cNvSpPr/>
          <p:nvPr/>
        </p:nvSpPr>
        <p:spPr>
          <a:xfrm>
            <a:off x="295729" y="6416932"/>
            <a:ext cx="8458200" cy="307777"/>
          </a:xfrm>
          <a:prstGeom prst="rect">
            <a:avLst/>
          </a:prstGeom>
        </p:spPr>
        <p:txBody>
          <a:bodyPr wrap="square">
            <a:spAutoFit/>
          </a:bodyPr>
          <a:lstStyle/>
          <a:p>
            <a:r>
              <a:rPr lang="en-US" sz="1400" dirty="0">
                <a:solidFill>
                  <a:srgbClr val="0070C0"/>
                </a:solidFill>
              </a:rPr>
              <a:t>http://www.zimmer.com/web/enUS/pdf/Metal_Sensitivity_Information_Sheet_02-21-2011.pdf</a:t>
            </a:r>
          </a:p>
        </p:txBody>
      </p:sp>
    </p:spTree>
    <p:extLst>
      <p:ext uri="{BB962C8B-B14F-4D97-AF65-F5344CB8AC3E}">
        <p14:creationId xmlns:p14="http://schemas.microsoft.com/office/powerpoint/2010/main" val="2946613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1304693"/>
            <a:ext cx="8229600" cy="1143000"/>
          </a:xfrm>
        </p:spPr>
        <p:txBody>
          <a:bodyPr>
            <a:normAutofit fontScale="90000"/>
          </a:bodyPr>
          <a:lstStyle/>
          <a:p>
            <a:r>
              <a:rPr lang="en-US" dirty="0"/>
              <a:t>Zimmer </a:t>
            </a:r>
            <a:r>
              <a:rPr lang="en-US" dirty="0" err="1"/>
              <a:t>Durom</a:t>
            </a:r>
            <a:r>
              <a:rPr lang="en-US" dirty="0"/>
              <a:t> acetabular cup recall</a:t>
            </a: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105" t="16014" r="39571" b="29905"/>
          <a:stretch/>
        </p:blipFill>
        <p:spPr bwMode="auto">
          <a:xfrm>
            <a:off x="1295400" y="2438400"/>
            <a:ext cx="4184786" cy="370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906429" y="3277158"/>
            <a:ext cx="3048000" cy="2031325"/>
          </a:xfrm>
          <a:prstGeom prst="rect">
            <a:avLst/>
          </a:prstGeom>
          <a:noFill/>
        </p:spPr>
        <p:txBody>
          <a:bodyPr wrap="square" rtlCol="0">
            <a:spAutoFit/>
          </a:bodyPr>
          <a:lstStyle/>
          <a:p>
            <a:r>
              <a:rPr lang="en-US" dirty="0"/>
              <a:t>In US, coating on Zimmer “</a:t>
            </a:r>
            <a:r>
              <a:rPr lang="en-US" dirty="0" err="1"/>
              <a:t>Durom</a:t>
            </a:r>
            <a:r>
              <a:rPr lang="en-US" dirty="0"/>
              <a:t> ” cup is thicker than those sold outside the US. No revision surgeries reported outside the US (almost 400 cases) per law firm advertisement.</a:t>
            </a:r>
          </a:p>
        </p:txBody>
      </p:sp>
      <p:sp>
        <p:nvSpPr>
          <p:cNvPr id="5" name="Rectangle 4"/>
          <p:cNvSpPr/>
          <p:nvPr/>
        </p:nvSpPr>
        <p:spPr>
          <a:xfrm>
            <a:off x="533400" y="6147242"/>
            <a:ext cx="7848600" cy="369332"/>
          </a:xfrm>
          <a:prstGeom prst="rect">
            <a:avLst/>
          </a:prstGeom>
        </p:spPr>
        <p:txBody>
          <a:bodyPr wrap="square">
            <a:spAutoFit/>
          </a:bodyPr>
          <a:lstStyle/>
          <a:p>
            <a:r>
              <a:rPr lang="en-US" dirty="0">
                <a:hlinkClick r:id="rId3"/>
              </a:rPr>
              <a:t>http://www.youtube.com/watch?NR=1&amp;v=-Y74iV5dUZQ</a:t>
            </a:r>
            <a:r>
              <a:rPr lang="en-US" dirty="0"/>
              <a:t> </a:t>
            </a:r>
          </a:p>
        </p:txBody>
      </p:sp>
      <p:grpSp>
        <p:nvGrpSpPr>
          <p:cNvPr id="6" name="Group 5"/>
          <p:cNvGrpSpPr/>
          <p:nvPr/>
        </p:nvGrpSpPr>
        <p:grpSpPr>
          <a:xfrm>
            <a:off x="0" y="0"/>
            <a:ext cx="9144000" cy="2057399"/>
            <a:chOff x="0" y="0"/>
            <a:chExt cx="9144000" cy="2057399"/>
          </a:xfrm>
        </p:grpSpPr>
        <p:sp>
          <p:nvSpPr>
            <p:cNvPr id="7" name="Freeform 6"/>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8" name="Freeform 7"/>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9"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10"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11" name="Group 10"/>
            <p:cNvGrpSpPr/>
            <p:nvPr/>
          </p:nvGrpSpPr>
          <p:grpSpPr>
            <a:xfrm>
              <a:off x="76200" y="76200"/>
              <a:ext cx="914400" cy="914400"/>
              <a:chOff x="76200" y="76200"/>
              <a:chExt cx="914400" cy="914400"/>
            </a:xfrm>
          </p:grpSpPr>
          <p:sp>
            <p:nvSpPr>
              <p:cNvPr id="12" name="Oval 11"/>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6"/>
              <p:cNvGrpSpPr/>
              <p:nvPr/>
            </p:nvGrpSpPr>
            <p:grpSpPr>
              <a:xfrm>
                <a:off x="257629" y="297231"/>
                <a:ext cx="580571" cy="540969"/>
                <a:chOff x="-8229599" y="518558"/>
                <a:chExt cx="4571999" cy="4087423"/>
              </a:xfrm>
            </p:grpSpPr>
            <p:sp>
              <p:nvSpPr>
                <p:cNvPr id="14"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latechlogo.gif"/>
                <p:cNvPicPr>
                  <a:picLocks noChangeAspect="1"/>
                </p:cNvPicPr>
                <p:nvPr/>
              </p:nvPicPr>
              <p:blipFill>
                <a:blip r:embed="rId4" cstate="print"/>
                <a:stretch>
                  <a:fillRect/>
                </a:stretch>
              </p:blipFill>
              <p:spPr>
                <a:xfrm>
                  <a:off x="-8229599" y="518558"/>
                  <a:ext cx="4165160" cy="3748645"/>
                </a:xfrm>
                <a:prstGeom prst="rect">
                  <a:avLst/>
                </a:prstGeom>
              </p:spPr>
            </p:pic>
          </p:grpSp>
        </p:grpSp>
      </p:grpSp>
    </p:spTree>
    <p:extLst>
      <p:ext uri="{BB962C8B-B14F-4D97-AF65-F5344CB8AC3E}">
        <p14:creationId xmlns:p14="http://schemas.microsoft.com/office/powerpoint/2010/main" val="206418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527" y="1524000"/>
            <a:ext cx="8229600" cy="1143000"/>
          </a:xfrm>
        </p:spPr>
        <p:txBody>
          <a:bodyPr/>
          <a:lstStyle/>
          <a:p>
            <a:r>
              <a:rPr lang="en-US" dirty="0"/>
              <a:t>Stryker hip implant</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811998"/>
            <a:ext cx="2847975"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57200" y="6276310"/>
            <a:ext cx="7110413" cy="369332"/>
          </a:xfrm>
          <a:prstGeom prst="rect">
            <a:avLst/>
          </a:prstGeom>
        </p:spPr>
        <p:txBody>
          <a:bodyPr wrap="square">
            <a:spAutoFit/>
          </a:bodyPr>
          <a:lstStyle/>
          <a:p>
            <a:r>
              <a:rPr lang="en-US" dirty="0"/>
              <a:t>Figure </a:t>
            </a:r>
            <a:r>
              <a:rPr lang="en-US" dirty="0">
                <a:hlinkClick r:id="rId3"/>
              </a:rPr>
              <a:t>http://www.millerandzois.com/stryker-hip-settlement.html</a:t>
            </a:r>
            <a:r>
              <a:rPr lang="en-US" dirty="0"/>
              <a:t> </a:t>
            </a:r>
          </a:p>
        </p:txBody>
      </p:sp>
      <p:sp>
        <p:nvSpPr>
          <p:cNvPr id="5" name="Rectangle 4"/>
          <p:cNvSpPr/>
          <p:nvPr/>
        </p:nvSpPr>
        <p:spPr>
          <a:xfrm>
            <a:off x="3326780" y="3375267"/>
            <a:ext cx="5791200" cy="1754326"/>
          </a:xfrm>
          <a:prstGeom prst="rect">
            <a:avLst/>
          </a:prstGeom>
        </p:spPr>
        <p:txBody>
          <a:bodyPr wrap="square">
            <a:spAutoFit/>
          </a:bodyPr>
          <a:lstStyle/>
          <a:p>
            <a:r>
              <a:rPr lang="en-US" dirty="0"/>
              <a:t>“My dad’s hip is squeaking!” </a:t>
            </a:r>
            <a:r>
              <a:rPr lang="en-US" dirty="0">
                <a:hlinkClick r:id="rId4"/>
              </a:rPr>
              <a:t>http://www.youtube.com/watch?NR=1&amp;v=dkLDm9tgW1U</a:t>
            </a:r>
            <a:endParaRPr lang="en-US" dirty="0"/>
          </a:p>
          <a:p>
            <a:endParaRPr lang="en-US" dirty="0"/>
          </a:p>
          <a:p>
            <a:r>
              <a:rPr lang="en-US" dirty="0"/>
              <a:t>Man walking up stairs “T This is the sound a $40,000.00 Stryker Ceramic on Ceramic hip makes.”</a:t>
            </a:r>
          </a:p>
          <a:p>
            <a:r>
              <a:rPr lang="en-US" dirty="0">
                <a:hlinkClick r:id="rId5"/>
              </a:rPr>
              <a:t>http://www.youtube.com/watch?v=rviIIuGC1Xw</a:t>
            </a:r>
            <a:r>
              <a:rPr lang="en-US" dirty="0"/>
              <a:t> </a:t>
            </a:r>
          </a:p>
        </p:txBody>
      </p:sp>
      <p:grpSp>
        <p:nvGrpSpPr>
          <p:cNvPr id="6" name="Group 5"/>
          <p:cNvGrpSpPr/>
          <p:nvPr/>
        </p:nvGrpSpPr>
        <p:grpSpPr>
          <a:xfrm>
            <a:off x="0" y="0"/>
            <a:ext cx="9144000" cy="2057399"/>
            <a:chOff x="0" y="0"/>
            <a:chExt cx="9144000" cy="2057399"/>
          </a:xfrm>
        </p:grpSpPr>
        <p:sp>
          <p:nvSpPr>
            <p:cNvPr id="7" name="Freeform 6"/>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8" name="Freeform 7"/>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9"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10"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11" name="Group 10"/>
            <p:cNvGrpSpPr/>
            <p:nvPr/>
          </p:nvGrpSpPr>
          <p:grpSpPr>
            <a:xfrm>
              <a:off x="76200" y="76200"/>
              <a:ext cx="914400" cy="914400"/>
              <a:chOff x="76200" y="76200"/>
              <a:chExt cx="914400" cy="914400"/>
            </a:xfrm>
          </p:grpSpPr>
          <p:sp>
            <p:nvSpPr>
              <p:cNvPr id="12" name="Oval 11"/>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6"/>
              <p:cNvGrpSpPr/>
              <p:nvPr/>
            </p:nvGrpSpPr>
            <p:grpSpPr>
              <a:xfrm>
                <a:off x="257629" y="297231"/>
                <a:ext cx="580571" cy="540969"/>
                <a:chOff x="-8229599" y="518558"/>
                <a:chExt cx="4571999" cy="4087423"/>
              </a:xfrm>
            </p:grpSpPr>
            <p:sp>
              <p:nvSpPr>
                <p:cNvPr id="14"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latechlogo.gif"/>
                <p:cNvPicPr>
                  <a:picLocks noChangeAspect="1"/>
                </p:cNvPicPr>
                <p:nvPr/>
              </p:nvPicPr>
              <p:blipFill>
                <a:blip r:embed="rId6" cstate="print"/>
                <a:stretch>
                  <a:fillRect/>
                </a:stretch>
              </p:blipFill>
              <p:spPr>
                <a:xfrm>
                  <a:off x="-8229599" y="518558"/>
                  <a:ext cx="4165160" cy="3748645"/>
                </a:xfrm>
                <a:prstGeom prst="rect">
                  <a:avLst/>
                </a:prstGeom>
              </p:spPr>
            </p:pic>
          </p:grpSp>
        </p:grpSp>
      </p:grpSp>
    </p:spTree>
    <p:extLst>
      <p:ext uri="{BB962C8B-B14F-4D97-AF65-F5344CB8AC3E}">
        <p14:creationId xmlns:p14="http://schemas.microsoft.com/office/powerpoint/2010/main" val="2369617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315" y="1219200"/>
            <a:ext cx="8229600" cy="964579"/>
          </a:xfrm>
        </p:spPr>
        <p:txBody>
          <a:bodyPr>
            <a:normAutofit/>
          </a:bodyPr>
          <a:lstStyle/>
          <a:p>
            <a:r>
              <a:rPr lang="en-US" sz="4000" dirty="0">
                <a:solidFill>
                  <a:srgbClr val="0070C0"/>
                </a:solidFill>
              </a:rPr>
              <a:t>Timeline of Stryker recall</a:t>
            </a:r>
          </a:p>
        </p:txBody>
      </p:sp>
      <p:sp>
        <p:nvSpPr>
          <p:cNvPr id="3" name="Content Placeholder 2"/>
          <p:cNvSpPr>
            <a:spLocks noGrp="1"/>
          </p:cNvSpPr>
          <p:nvPr>
            <p:ph idx="1"/>
          </p:nvPr>
        </p:nvSpPr>
        <p:spPr>
          <a:xfrm>
            <a:off x="228600" y="2088994"/>
            <a:ext cx="8686800" cy="4678363"/>
          </a:xfrm>
        </p:spPr>
        <p:txBody>
          <a:bodyPr>
            <a:noAutofit/>
          </a:bodyPr>
          <a:lstStyle/>
          <a:p>
            <a:pPr marL="0" indent="0">
              <a:buNone/>
            </a:pPr>
            <a:r>
              <a:rPr lang="en-US" sz="2400" b="1" dirty="0"/>
              <a:t>February 3, 2003</a:t>
            </a:r>
            <a:r>
              <a:rPr lang="en-US" sz="2400" dirty="0"/>
              <a:t>: FDA approves hip replacement system.</a:t>
            </a:r>
          </a:p>
          <a:p>
            <a:pPr marL="0" indent="0">
              <a:buNone/>
            </a:pPr>
            <a:r>
              <a:rPr lang="en-US" sz="2400" b="1" dirty="0"/>
              <a:t>January 2005 to April 2007</a:t>
            </a:r>
            <a:r>
              <a:rPr lang="en-US" sz="2400" dirty="0"/>
              <a:t>: Stryker receives large number of patient complaints, but takes no significant action.  </a:t>
            </a:r>
          </a:p>
          <a:p>
            <a:pPr marL="0" indent="0">
              <a:buNone/>
            </a:pPr>
            <a:r>
              <a:rPr lang="en-US" sz="2400" b="1" dirty="0"/>
              <a:t>March 15, 2007</a:t>
            </a:r>
            <a:r>
              <a:rPr lang="en-US" sz="2400" dirty="0"/>
              <a:t>: FDA sends warning letter about manufacturing facility in Ireland.  “… inspection revealed that these devices are </a:t>
            </a:r>
            <a:r>
              <a:rPr lang="en-US" sz="2400" b="1" i="1" dirty="0"/>
              <a:t>adulterated</a:t>
            </a:r>
            <a:r>
              <a:rPr lang="en-US" sz="2400" dirty="0"/>
              <a:t> within the meaning of section 501(h) of the Act (21 U.S.C. § 351(h)), in that the methods used in, or the facilities or controls used for, their manufacture, packing, storage, or installation are </a:t>
            </a:r>
            <a:r>
              <a:rPr lang="en-US" sz="2400" b="1" i="1" dirty="0"/>
              <a:t>not in conformity with the Current Good Manufacturing Practice</a:t>
            </a:r>
            <a:r>
              <a:rPr lang="en-US" sz="2400" dirty="0"/>
              <a:t> (CGMP) requirements of the Quality System (QS) regulation.”</a:t>
            </a:r>
          </a:p>
          <a:p>
            <a:pPr marL="0" indent="0">
              <a:buNone/>
            </a:pPr>
            <a:r>
              <a:rPr lang="en-US" sz="1600" dirty="0"/>
              <a:t>Source: </a:t>
            </a:r>
            <a:r>
              <a:rPr lang="en-US" sz="1600" dirty="0">
                <a:hlinkClick r:id="rId2"/>
              </a:rPr>
              <a:t>http://www.millerandzois.com/stryker-hip-settlement.html</a:t>
            </a:r>
            <a:r>
              <a:rPr lang="en-US" sz="1600" dirty="0"/>
              <a:t> </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Tree>
    <p:extLst>
      <p:ext uri="{BB962C8B-B14F-4D97-AF65-F5344CB8AC3E}">
        <p14:creationId xmlns:p14="http://schemas.microsoft.com/office/powerpoint/2010/main" val="1951767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447800"/>
            <a:ext cx="8229600" cy="1143000"/>
          </a:xfrm>
        </p:spPr>
        <p:txBody>
          <a:bodyPr>
            <a:normAutofit/>
          </a:bodyPr>
          <a:lstStyle/>
          <a:p>
            <a:r>
              <a:rPr lang="en-US" sz="4000" dirty="0">
                <a:solidFill>
                  <a:srgbClr val="0070C0"/>
                </a:solidFill>
              </a:rPr>
              <a:t>Timeline of Stryker recall</a:t>
            </a:r>
          </a:p>
        </p:txBody>
      </p:sp>
      <p:sp>
        <p:nvSpPr>
          <p:cNvPr id="3" name="Content Placeholder 2"/>
          <p:cNvSpPr>
            <a:spLocks noGrp="1"/>
          </p:cNvSpPr>
          <p:nvPr>
            <p:ph idx="1"/>
          </p:nvPr>
        </p:nvSpPr>
        <p:spPr>
          <a:xfrm>
            <a:off x="228600" y="2743200"/>
            <a:ext cx="8686800" cy="3687763"/>
          </a:xfrm>
        </p:spPr>
        <p:txBody>
          <a:bodyPr>
            <a:noAutofit/>
          </a:bodyPr>
          <a:lstStyle/>
          <a:p>
            <a:pPr marL="0" indent="0">
              <a:buNone/>
            </a:pPr>
            <a:r>
              <a:rPr lang="en-US" sz="2400" b="1" dirty="0"/>
              <a:t>November 28, 2007</a:t>
            </a:r>
            <a:r>
              <a:rPr lang="en-US" sz="2400" dirty="0"/>
              <a:t>: FDA sends second letter warning Stryker.  “Customer complaints have been received for squeaking/noisy ceramic on ceramic hip joints.”</a:t>
            </a:r>
          </a:p>
          <a:p>
            <a:pPr marL="0" indent="0">
              <a:buNone/>
            </a:pPr>
            <a:r>
              <a:rPr lang="en-US" sz="2400" b="1" dirty="0"/>
              <a:t>January 22, 2008</a:t>
            </a:r>
            <a:r>
              <a:rPr lang="en-US" sz="2400" dirty="0"/>
              <a:t>: Stryker initiates a voluntary recall.  “As a result of the deviation from internal specifications, the Company is initiating a voluntary recall of Trident PSL and Hemispherical Acetabular Cups manufactured in its Cork facility.”</a:t>
            </a:r>
          </a:p>
          <a:p>
            <a:pPr marL="0" indent="0">
              <a:buNone/>
            </a:pPr>
            <a:endParaRPr lang="en-US" sz="2400" dirty="0"/>
          </a:p>
          <a:p>
            <a:pPr marL="0" indent="0">
              <a:buNone/>
            </a:pPr>
            <a:r>
              <a:rPr lang="en-US" sz="1600" dirty="0"/>
              <a:t>Source: </a:t>
            </a:r>
            <a:r>
              <a:rPr lang="en-US" sz="1600" dirty="0">
                <a:hlinkClick r:id="rId2"/>
              </a:rPr>
              <a:t>http://www.millerandzois.com/stryker-hip-settlement.html</a:t>
            </a:r>
            <a:r>
              <a:rPr lang="en-US" sz="1600" dirty="0"/>
              <a:t> </a:t>
            </a:r>
          </a:p>
          <a:p>
            <a:pPr marL="0" indent="0">
              <a:buNone/>
            </a:pPr>
            <a:endParaRPr lang="en-US" sz="2400" dirty="0"/>
          </a:p>
          <a:p>
            <a:pPr marL="0" indent="0">
              <a:buNone/>
            </a:pPr>
            <a:endParaRPr lang="en-US" sz="2400" dirty="0"/>
          </a:p>
          <a:p>
            <a:pPr marL="0" indent="0">
              <a:buNone/>
            </a:pPr>
            <a:r>
              <a:rPr lang="en-US" sz="1600" dirty="0"/>
              <a:t>Source: </a:t>
            </a:r>
            <a:r>
              <a:rPr lang="en-US" sz="1600" dirty="0">
                <a:hlinkClick r:id="rId2"/>
              </a:rPr>
              <a:t>http://www.millerandzois.com/stryker-hip-settlement.html</a:t>
            </a:r>
            <a:r>
              <a:rPr lang="en-US" sz="1600" dirty="0"/>
              <a:t> </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Tree>
    <p:extLst>
      <p:ext uri="{BB962C8B-B14F-4D97-AF65-F5344CB8AC3E}">
        <p14:creationId xmlns:p14="http://schemas.microsoft.com/office/powerpoint/2010/main" val="1205083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2435" y="1955877"/>
            <a:ext cx="7772400" cy="4924425"/>
          </a:xfrm>
          <a:prstGeom prst="rect">
            <a:avLst/>
          </a:prstGeom>
        </p:spPr>
        <p:txBody>
          <a:bodyPr wrap="square">
            <a:spAutoFit/>
          </a:bodyPr>
          <a:lstStyle/>
          <a:p>
            <a:pPr>
              <a:spcAft>
                <a:spcPts val="600"/>
              </a:spcAft>
            </a:pPr>
            <a:r>
              <a:rPr lang="en-US" sz="2800" dirty="0" err="1"/>
              <a:t>Depuy</a:t>
            </a:r>
            <a:r>
              <a:rPr lang="en-US" sz="2800" dirty="0"/>
              <a:t> ASR XL Acetabular and ASR Hip Resurfacing Systems (metal-on-metal head and cup)</a:t>
            </a:r>
          </a:p>
          <a:p>
            <a:pPr marL="457200">
              <a:spcAft>
                <a:spcPts val="1200"/>
              </a:spcAft>
            </a:pPr>
            <a:r>
              <a:rPr lang="en-US" sz="2400" dirty="0"/>
              <a:t>Smaller cup than other </a:t>
            </a:r>
            <a:r>
              <a:rPr lang="en-US" sz="2400" dirty="0" err="1"/>
              <a:t>mfgrs</a:t>
            </a:r>
            <a:r>
              <a:rPr lang="en-US" sz="2400" dirty="0"/>
              <a:t>. </a:t>
            </a:r>
            <a:r>
              <a:rPr lang="en-US" sz="2400" dirty="0">
                <a:sym typeface="Wingdings" pitchFamily="2" charset="2"/>
              </a:rPr>
              <a:t> edge-loading, metal debris, loosened implants (osteolysis?)</a:t>
            </a:r>
            <a:endParaRPr lang="en-US" sz="2400" dirty="0"/>
          </a:p>
          <a:p>
            <a:pPr>
              <a:spcAft>
                <a:spcPts val="600"/>
              </a:spcAft>
            </a:pPr>
            <a:r>
              <a:rPr lang="en-US" sz="2800" dirty="0"/>
              <a:t>Zimmer </a:t>
            </a:r>
            <a:r>
              <a:rPr lang="en-US" sz="2800" dirty="0" err="1"/>
              <a:t>Durom</a:t>
            </a:r>
            <a:r>
              <a:rPr lang="en-US" sz="2800" dirty="0"/>
              <a:t> Cup  (cup has porous surface for bone ingrowth)</a:t>
            </a:r>
          </a:p>
          <a:p>
            <a:pPr marL="457200">
              <a:spcAft>
                <a:spcPts val="1200"/>
              </a:spcAft>
            </a:pPr>
            <a:r>
              <a:rPr lang="en-US" sz="2400" dirty="0"/>
              <a:t>No bone ingrowth; loosened; severe pain</a:t>
            </a:r>
          </a:p>
          <a:p>
            <a:pPr>
              <a:spcAft>
                <a:spcPts val="1200"/>
              </a:spcAft>
            </a:pPr>
            <a:r>
              <a:rPr lang="en-US" sz="2800" dirty="0"/>
              <a:t>Stryker Trident PSL and Trident Hemispherical Acetubular Cup (ceramic cups)</a:t>
            </a:r>
          </a:p>
          <a:p>
            <a:pPr marL="457200">
              <a:spcAft>
                <a:spcPts val="600"/>
              </a:spcAft>
            </a:pPr>
            <a:r>
              <a:rPr lang="en-US" sz="2400" dirty="0"/>
              <a:t>Squeaks and pops</a:t>
            </a:r>
          </a:p>
        </p:txBody>
      </p:sp>
      <p:sp>
        <p:nvSpPr>
          <p:cNvPr id="3" name="Title 2"/>
          <p:cNvSpPr>
            <a:spLocks noGrp="1"/>
          </p:cNvSpPr>
          <p:nvPr>
            <p:ph type="title"/>
          </p:nvPr>
        </p:nvSpPr>
        <p:spPr>
          <a:xfrm>
            <a:off x="203835" y="1280962"/>
            <a:ext cx="8229600" cy="762000"/>
          </a:xfrm>
        </p:spPr>
        <p:txBody>
          <a:bodyPr>
            <a:normAutofit/>
          </a:bodyPr>
          <a:lstStyle/>
          <a:p>
            <a:r>
              <a:rPr lang="en-US" sz="4000" dirty="0">
                <a:solidFill>
                  <a:srgbClr val="0070C0"/>
                </a:solidFill>
              </a:rPr>
              <a:t>Hip Implant recalls</a:t>
            </a:r>
          </a:p>
        </p:txBody>
      </p:sp>
      <p:grpSp>
        <p:nvGrpSpPr>
          <p:cNvPr id="5" name="Group 4"/>
          <p:cNvGrpSpPr/>
          <p:nvPr/>
        </p:nvGrpSpPr>
        <p:grpSpPr>
          <a:xfrm>
            <a:off x="0" y="0"/>
            <a:ext cx="9144000" cy="2057399"/>
            <a:chOff x="0" y="0"/>
            <a:chExt cx="9144000" cy="2057399"/>
          </a:xfrm>
        </p:grpSpPr>
        <p:sp>
          <p:nvSpPr>
            <p:cNvPr id="6" name="Freeform 5"/>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Freeform 6"/>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8"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9"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10" name="Group 9"/>
            <p:cNvGrpSpPr/>
            <p:nvPr/>
          </p:nvGrpSpPr>
          <p:grpSpPr>
            <a:xfrm>
              <a:off x="76200" y="76200"/>
              <a:ext cx="914400" cy="914400"/>
              <a:chOff x="76200" y="76200"/>
              <a:chExt cx="914400" cy="914400"/>
            </a:xfrm>
          </p:grpSpPr>
          <p:sp>
            <p:nvSpPr>
              <p:cNvPr id="11" name="Oval 10"/>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6"/>
              <p:cNvGrpSpPr/>
              <p:nvPr/>
            </p:nvGrpSpPr>
            <p:grpSpPr>
              <a:xfrm>
                <a:off x="257629" y="297231"/>
                <a:ext cx="580571" cy="540969"/>
                <a:chOff x="-8229599" y="518558"/>
                <a:chExt cx="4571999" cy="4087423"/>
              </a:xfrm>
            </p:grpSpPr>
            <p:sp>
              <p:nvSpPr>
                <p:cNvPr id="13"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spTree>
    <p:extLst>
      <p:ext uri="{BB962C8B-B14F-4D97-AF65-F5344CB8AC3E}">
        <p14:creationId xmlns:p14="http://schemas.microsoft.com/office/powerpoint/2010/main" val="1204843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5" name="Freeform 4"/>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7" name="Subtitle 2"/>
          <p:cNvSpPr txBox="1">
            <a:spLocks/>
          </p:cNvSpPr>
          <p:nvPr/>
        </p:nvSpPr>
        <p:spPr>
          <a:xfrm>
            <a:off x="1041400" y="5334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2" name="Group 7"/>
          <p:cNvGrpSpPr/>
          <p:nvPr/>
        </p:nvGrpSpPr>
        <p:grpSpPr>
          <a:xfrm>
            <a:off x="76200" y="76200"/>
            <a:ext cx="914400" cy="914400"/>
            <a:chOff x="76200" y="76200"/>
            <a:chExt cx="914400" cy="914400"/>
          </a:xfrm>
        </p:grpSpPr>
        <p:sp>
          <p:nvSpPr>
            <p:cNvPr id="9" name="Oval 8"/>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6"/>
            <p:cNvGrpSpPr/>
            <p:nvPr/>
          </p:nvGrpSpPr>
          <p:grpSpPr>
            <a:xfrm>
              <a:off x="257629" y="297231"/>
              <a:ext cx="580571" cy="540969"/>
              <a:chOff x="-8229599" y="518558"/>
              <a:chExt cx="4571999" cy="4087423"/>
            </a:xfrm>
          </p:grpSpPr>
          <p:sp>
            <p:nvSpPr>
              <p:cNvPr id="11"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sp>
        <p:nvSpPr>
          <p:cNvPr id="8" name="Title 7"/>
          <p:cNvSpPr>
            <a:spLocks noGrp="1"/>
          </p:cNvSpPr>
          <p:nvPr>
            <p:ph type="ctrTitle"/>
          </p:nvPr>
        </p:nvSpPr>
        <p:spPr>
          <a:xfrm>
            <a:off x="217714" y="1143000"/>
            <a:ext cx="8657771" cy="1470025"/>
          </a:xfrm>
        </p:spPr>
        <p:txBody>
          <a:bodyPr/>
          <a:lstStyle/>
          <a:p>
            <a:r>
              <a:rPr lang="en-US" dirty="0"/>
              <a:t>Bone</a:t>
            </a:r>
            <a:endParaRPr lang="en-US" sz="2000" dirty="0"/>
          </a:p>
        </p:txBody>
      </p:sp>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00" y="2362200"/>
            <a:ext cx="6716924" cy="4470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Subtitle 12"/>
          <p:cNvSpPr txBox="1">
            <a:spLocks/>
          </p:cNvSpPr>
          <p:nvPr/>
        </p:nvSpPr>
        <p:spPr>
          <a:xfrm>
            <a:off x="6135370" y="2310295"/>
            <a:ext cx="2819400" cy="2260614"/>
          </a:xfrm>
          <a:prstGeom prst="rect">
            <a:avLst/>
          </a:prstGeom>
        </p:spPr>
        <p:txBody>
          <a:bodyPr vert="horz" lIns="91440" tIns="45720" rIns="91440" bIns="45720" rtlCol="0">
            <a:normAutofit fontScale="92500"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2400" dirty="0">
                <a:solidFill>
                  <a:schemeClr val="tx1"/>
                </a:solidFill>
              </a:rPr>
              <a:t>Anisotropic Composite Biological Material </a:t>
            </a:r>
          </a:p>
          <a:p>
            <a:pPr algn="l"/>
            <a:r>
              <a:rPr lang="en-US" sz="2400" i="1" dirty="0">
                <a:solidFill>
                  <a:srgbClr val="0070C0"/>
                </a:solidFill>
              </a:rPr>
              <a:t>Compression: Strong</a:t>
            </a:r>
          </a:p>
          <a:p>
            <a:pPr algn="l"/>
            <a:r>
              <a:rPr lang="en-US" sz="2400" i="1" dirty="0">
                <a:solidFill>
                  <a:srgbClr val="0070C0"/>
                </a:solidFill>
              </a:rPr>
              <a:t>Tension: weaker</a:t>
            </a:r>
          </a:p>
          <a:p>
            <a:pPr algn="l"/>
            <a:r>
              <a:rPr lang="en-US" sz="2400" i="1" dirty="0">
                <a:solidFill>
                  <a:srgbClr val="0070C0"/>
                </a:solidFill>
              </a:rPr>
              <a:t>Torsion and bending:</a:t>
            </a:r>
          </a:p>
          <a:p>
            <a:pPr algn="l"/>
            <a:r>
              <a:rPr lang="en-US" sz="2400" i="1" dirty="0">
                <a:solidFill>
                  <a:srgbClr val="0070C0"/>
                </a:solidFill>
              </a:rPr>
              <a:t>Weak</a:t>
            </a:r>
          </a:p>
        </p:txBody>
      </p:sp>
      <p:sp>
        <p:nvSpPr>
          <p:cNvPr id="10" name="TextBox 9"/>
          <p:cNvSpPr txBox="1"/>
          <p:nvPr/>
        </p:nvSpPr>
        <p:spPr>
          <a:xfrm rot="20654851">
            <a:off x="6921147" y="4763955"/>
            <a:ext cx="1868170" cy="1477328"/>
          </a:xfrm>
          <a:prstGeom prst="rect">
            <a:avLst/>
          </a:prstGeom>
          <a:noFill/>
        </p:spPr>
        <p:txBody>
          <a:bodyPr wrap="square" rtlCol="0">
            <a:spAutoFit/>
          </a:bodyPr>
          <a:lstStyle/>
          <a:p>
            <a:r>
              <a:rPr lang="en-US" dirty="0">
                <a:solidFill>
                  <a:srgbClr val="C00000"/>
                </a:solidFill>
              </a:rPr>
              <a:t>This textbook figure has 100-500 mm and 3-7 mm. This should be </a:t>
            </a:r>
            <a:r>
              <a:rPr lang="en-US" b="1" dirty="0">
                <a:solidFill>
                  <a:srgbClr val="C00000"/>
                </a:solidFill>
              </a:rPr>
              <a:t>microns (</a:t>
            </a:r>
            <a:r>
              <a:rPr lang="en-US" b="1" dirty="0">
                <a:solidFill>
                  <a:srgbClr val="C00000"/>
                </a:solidFill>
                <a:latin typeface="Symbol" panose="05050102010706020507" pitchFamily="18" charset="2"/>
              </a:rPr>
              <a:t>m</a:t>
            </a:r>
            <a:r>
              <a:rPr lang="en-US" b="1" dirty="0">
                <a:solidFill>
                  <a:srgbClr val="C00000"/>
                </a:solidFill>
              </a:rPr>
              <a:t>m)</a:t>
            </a:r>
          </a:p>
        </p:txBody>
      </p:sp>
    </p:spTree>
    <p:extLst>
      <p:ext uri="{BB962C8B-B14F-4D97-AF65-F5344CB8AC3E}">
        <p14:creationId xmlns:p14="http://schemas.microsoft.com/office/powerpoint/2010/main" val="3634569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2315" y="1371599"/>
            <a:ext cx="8229600" cy="685800"/>
          </a:xfrm>
        </p:spPr>
        <p:txBody>
          <a:bodyPr>
            <a:normAutofit/>
          </a:bodyPr>
          <a:lstStyle/>
          <a:p>
            <a:r>
              <a:rPr lang="en-US" sz="3200" dirty="0">
                <a:solidFill>
                  <a:srgbClr val="0070C0"/>
                </a:solidFill>
              </a:rPr>
              <a:t>Payments to Doctors</a:t>
            </a:r>
          </a:p>
        </p:txBody>
      </p:sp>
      <p:sp>
        <p:nvSpPr>
          <p:cNvPr id="4" name="Content Placeholder 3"/>
          <p:cNvSpPr>
            <a:spLocks noGrp="1"/>
          </p:cNvSpPr>
          <p:nvPr>
            <p:ph idx="1"/>
          </p:nvPr>
        </p:nvSpPr>
        <p:spPr>
          <a:xfrm>
            <a:off x="257629" y="2209800"/>
            <a:ext cx="8657771" cy="4114800"/>
          </a:xfrm>
        </p:spPr>
        <p:txBody>
          <a:bodyPr>
            <a:noAutofit/>
          </a:bodyPr>
          <a:lstStyle/>
          <a:p>
            <a:pPr marL="0" indent="0">
              <a:lnSpc>
                <a:spcPct val="120000"/>
              </a:lnSpc>
              <a:spcBef>
                <a:spcPts val="0"/>
              </a:spcBef>
              <a:spcAft>
                <a:spcPts val="1800"/>
              </a:spcAft>
              <a:buNone/>
            </a:pPr>
            <a:r>
              <a:rPr lang="en-US" sz="2200" dirty="0"/>
              <a:t>A study looked at payments to doctors from 5 orthopedic device companies (Archives of Internal Medicine, Sept 2010). In 2007, </a:t>
            </a:r>
            <a:r>
              <a:rPr lang="en-US" sz="2200" b="1" dirty="0"/>
              <a:t>41 doctors </a:t>
            </a:r>
            <a:r>
              <a:rPr lang="en-US" sz="2200" dirty="0"/>
              <a:t>were paid $114 million, </a:t>
            </a:r>
            <a:r>
              <a:rPr lang="en-US" sz="2200" b="1" dirty="0"/>
              <a:t>over 1 million each</a:t>
            </a:r>
            <a:r>
              <a:rPr lang="en-US" sz="2200" dirty="0"/>
              <a:t>. Of these, </a:t>
            </a:r>
            <a:r>
              <a:rPr lang="en-US" sz="2200" b="1" dirty="0"/>
              <a:t>32 published papers </a:t>
            </a:r>
            <a:r>
              <a:rPr lang="en-US" sz="2200" dirty="0"/>
              <a:t>the next year and </a:t>
            </a:r>
            <a:r>
              <a:rPr lang="en-US" sz="2200" b="1" dirty="0"/>
              <a:t>half did not mention the large payments</a:t>
            </a:r>
            <a:r>
              <a:rPr lang="en-US" sz="2200" dirty="0"/>
              <a:t>. </a:t>
            </a:r>
          </a:p>
          <a:p>
            <a:pPr marL="0" indent="0">
              <a:lnSpc>
                <a:spcPct val="120000"/>
              </a:lnSpc>
              <a:spcBef>
                <a:spcPts val="0"/>
              </a:spcBef>
              <a:spcAft>
                <a:spcPts val="1800"/>
              </a:spcAft>
              <a:buNone/>
            </a:pPr>
            <a:r>
              <a:rPr lang="en-US" sz="2200" i="1" dirty="0"/>
              <a:t>The companies were: *</a:t>
            </a:r>
            <a:r>
              <a:rPr lang="en-US" sz="2200" i="1" dirty="0" err="1"/>
              <a:t>DePuy</a:t>
            </a:r>
            <a:r>
              <a:rPr lang="en-US" sz="2200" i="1" dirty="0"/>
              <a:t>, *Stryker, *Zimmer, Biomet, and Smith &amp; Nephew  </a:t>
            </a:r>
            <a:r>
              <a:rPr lang="en-US" sz="2200" dirty="0"/>
              <a:t>(*</a:t>
            </a:r>
            <a:r>
              <a:rPr lang="en-US" sz="2200" i="1" dirty="0"/>
              <a:t>these also had product recalls, some noted previously)</a:t>
            </a:r>
            <a:endParaRPr lang="en-US" sz="2200" dirty="0"/>
          </a:p>
          <a:p>
            <a:pPr marL="0" indent="0">
              <a:lnSpc>
                <a:spcPct val="120000"/>
              </a:lnSpc>
              <a:spcBef>
                <a:spcPts val="0"/>
              </a:spcBef>
              <a:spcAft>
                <a:spcPts val="1800"/>
              </a:spcAft>
              <a:buNone/>
            </a:pPr>
            <a:r>
              <a:rPr lang="en-US" sz="2200" dirty="0"/>
              <a:t>Is doctor reports on a company’s products in a scholarly, scientific journal that fails to mention being paid $1 million dollars in a single year by that same company ethical?</a:t>
            </a:r>
          </a:p>
        </p:txBody>
      </p:sp>
      <p:grpSp>
        <p:nvGrpSpPr>
          <p:cNvPr id="5" name="Group 4"/>
          <p:cNvGrpSpPr/>
          <p:nvPr/>
        </p:nvGrpSpPr>
        <p:grpSpPr>
          <a:xfrm>
            <a:off x="0" y="0"/>
            <a:ext cx="9144000" cy="2057399"/>
            <a:chOff x="0" y="0"/>
            <a:chExt cx="9144000" cy="2057399"/>
          </a:xfrm>
        </p:grpSpPr>
        <p:sp>
          <p:nvSpPr>
            <p:cNvPr id="6" name="Freeform 5"/>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Freeform 6"/>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8"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9"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10" name="Group 9"/>
            <p:cNvGrpSpPr/>
            <p:nvPr/>
          </p:nvGrpSpPr>
          <p:grpSpPr>
            <a:xfrm>
              <a:off x="76200" y="76200"/>
              <a:ext cx="914400" cy="914400"/>
              <a:chOff x="76200" y="76200"/>
              <a:chExt cx="914400" cy="914400"/>
            </a:xfrm>
          </p:grpSpPr>
          <p:sp>
            <p:nvSpPr>
              <p:cNvPr id="11" name="Oval 10"/>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6"/>
              <p:cNvGrpSpPr/>
              <p:nvPr/>
            </p:nvGrpSpPr>
            <p:grpSpPr>
              <a:xfrm>
                <a:off x="257629" y="297231"/>
                <a:ext cx="580571" cy="540969"/>
                <a:chOff x="-8229599" y="518558"/>
                <a:chExt cx="4571999" cy="4087423"/>
              </a:xfrm>
            </p:grpSpPr>
            <p:sp>
              <p:nvSpPr>
                <p:cNvPr id="13"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sp>
        <p:nvSpPr>
          <p:cNvPr id="2" name="Rectangle 1"/>
          <p:cNvSpPr/>
          <p:nvPr/>
        </p:nvSpPr>
        <p:spPr>
          <a:xfrm>
            <a:off x="192315" y="6474023"/>
            <a:ext cx="7924800" cy="307777"/>
          </a:xfrm>
          <a:prstGeom prst="rect">
            <a:avLst/>
          </a:prstGeom>
        </p:spPr>
        <p:txBody>
          <a:bodyPr wrap="square">
            <a:spAutoFit/>
          </a:bodyPr>
          <a:lstStyle/>
          <a:p>
            <a:r>
              <a:rPr lang="en-US" sz="1400" dirty="0"/>
              <a:t>2010 </a:t>
            </a:r>
            <a:r>
              <a:rPr lang="en-US" sz="1400" dirty="0">
                <a:hlinkClick r:id="rId3"/>
              </a:rPr>
              <a:t>http://www.hip-replacement-and-recovery.com/payments-to-doctors.html</a:t>
            </a:r>
            <a:r>
              <a:rPr lang="en-US" sz="1400" dirty="0"/>
              <a:t> </a:t>
            </a:r>
          </a:p>
        </p:txBody>
      </p:sp>
    </p:spTree>
    <p:extLst>
      <p:ext uri="{BB962C8B-B14F-4D97-AF65-F5344CB8AC3E}">
        <p14:creationId xmlns:p14="http://schemas.microsoft.com/office/powerpoint/2010/main" val="3118918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86050-0325-445F-A775-BC9F0CB39F3E}"/>
              </a:ext>
            </a:extLst>
          </p:cNvPr>
          <p:cNvSpPr>
            <a:spLocks noGrp="1"/>
          </p:cNvSpPr>
          <p:nvPr>
            <p:ph type="title"/>
          </p:nvPr>
        </p:nvSpPr>
        <p:spPr>
          <a:xfrm>
            <a:off x="457200" y="2857500"/>
            <a:ext cx="8229600" cy="1143000"/>
          </a:xfrm>
        </p:spPr>
        <p:txBody>
          <a:bodyPr/>
          <a:lstStyle/>
          <a:p>
            <a:r>
              <a:rPr lang="en-US" dirty="0"/>
              <a:t>Optional: Types of hip implants</a:t>
            </a:r>
          </a:p>
        </p:txBody>
      </p:sp>
      <p:sp>
        <p:nvSpPr>
          <p:cNvPr id="4" name="TextBox 3">
            <a:extLst>
              <a:ext uri="{FF2B5EF4-FFF2-40B4-BE49-F238E27FC236}">
                <a16:creationId xmlns:a16="http://schemas.microsoft.com/office/drawing/2014/main" id="{690091E0-15F2-419C-8F85-CD4F567FE8C0}"/>
              </a:ext>
            </a:extLst>
          </p:cNvPr>
          <p:cNvSpPr txBox="1"/>
          <p:nvPr/>
        </p:nvSpPr>
        <p:spPr>
          <a:xfrm>
            <a:off x="2362200" y="4000500"/>
            <a:ext cx="4322402" cy="369332"/>
          </a:xfrm>
          <a:prstGeom prst="rect">
            <a:avLst/>
          </a:prstGeom>
          <a:noFill/>
        </p:spPr>
        <p:txBody>
          <a:bodyPr wrap="none" rtlCol="0">
            <a:spAutoFit/>
          </a:bodyPr>
          <a:lstStyle/>
          <a:p>
            <a:r>
              <a:rPr lang="en-US" dirty="0"/>
              <a:t>You </a:t>
            </a:r>
            <a:r>
              <a:rPr lang="en-US" b="1" i="1" dirty="0"/>
              <a:t>do not </a:t>
            </a:r>
            <a:r>
              <a:rPr lang="en-US" dirty="0"/>
              <a:t>need to know this for an exam!</a:t>
            </a:r>
          </a:p>
        </p:txBody>
      </p:sp>
    </p:spTree>
    <p:extLst>
      <p:ext uri="{BB962C8B-B14F-4D97-AF65-F5344CB8AC3E}">
        <p14:creationId xmlns:p14="http://schemas.microsoft.com/office/powerpoint/2010/main" val="3945657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sp>
        <p:nvSpPr>
          <p:cNvPr id="2" name="Title 1"/>
          <p:cNvSpPr>
            <a:spLocks noGrp="1"/>
          </p:cNvSpPr>
          <p:nvPr>
            <p:ph type="title"/>
          </p:nvPr>
        </p:nvSpPr>
        <p:spPr>
          <a:xfrm>
            <a:off x="228600" y="1219199"/>
            <a:ext cx="8229600" cy="838200"/>
          </a:xfrm>
        </p:spPr>
        <p:txBody>
          <a:bodyPr/>
          <a:lstStyle/>
          <a:p>
            <a:r>
              <a:rPr lang="en-US" dirty="0"/>
              <a:t>Main types of hip implants</a:t>
            </a:r>
          </a:p>
        </p:txBody>
      </p:sp>
      <p:sp>
        <p:nvSpPr>
          <p:cNvPr id="3" name="Content Placeholder 2"/>
          <p:cNvSpPr>
            <a:spLocks noGrp="1"/>
          </p:cNvSpPr>
          <p:nvPr>
            <p:ph idx="1"/>
          </p:nvPr>
        </p:nvSpPr>
        <p:spPr>
          <a:xfrm>
            <a:off x="457200" y="2142892"/>
            <a:ext cx="8229600" cy="4562708"/>
          </a:xfrm>
        </p:spPr>
        <p:txBody>
          <a:bodyPr>
            <a:normAutofit fontScale="92500" lnSpcReduction="10000"/>
          </a:bodyPr>
          <a:lstStyle/>
          <a:p>
            <a:r>
              <a:rPr lang="en-US" i="1" dirty="0">
                <a:solidFill>
                  <a:srgbClr val="0070C0"/>
                </a:solidFill>
              </a:rPr>
              <a:t>Total hip arthroplasty</a:t>
            </a:r>
          </a:p>
          <a:p>
            <a:pPr lvl="1"/>
            <a:r>
              <a:rPr lang="en-US" dirty="0"/>
              <a:t>Cemented cup and stem</a:t>
            </a:r>
          </a:p>
          <a:p>
            <a:pPr lvl="1"/>
            <a:r>
              <a:rPr lang="en-US" dirty="0"/>
              <a:t>Cementless (press fit) cup and stem</a:t>
            </a:r>
          </a:p>
          <a:p>
            <a:pPr lvl="1"/>
            <a:r>
              <a:rPr lang="en-US" dirty="0"/>
              <a:t>Hybrid (cemented stem, press fit cup )</a:t>
            </a:r>
          </a:p>
          <a:p>
            <a:r>
              <a:rPr lang="en-US" i="1" dirty="0">
                <a:solidFill>
                  <a:srgbClr val="0070C0"/>
                </a:solidFill>
              </a:rPr>
              <a:t>Partial replacement</a:t>
            </a:r>
          </a:p>
          <a:p>
            <a:pPr lvl="1"/>
            <a:r>
              <a:rPr lang="en-US" dirty="0"/>
              <a:t>Femoral head only</a:t>
            </a:r>
          </a:p>
          <a:p>
            <a:pPr lvl="1"/>
            <a:r>
              <a:rPr lang="en-US" dirty="0"/>
              <a:t>Acetabular cup only</a:t>
            </a:r>
          </a:p>
          <a:p>
            <a:r>
              <a:rPr lang="en-US" i="1" dirty="0">
                <a:solidFill>
                  <a:srgbClr val="0070C0"/>
                </a:solidFill>
              </a:rPr>
              <a:t>Hip resurfacing</a:t>
            </a:r>
          </a:p>
          <a:p>
            <a:pPr lvl="1"/>
            <a:r>
              <a:rPr lang="en-US" dirty="0"/>
              <a:t>Cover (resurface) femoral head</a:t>
            </a:r>
          </a:p>
          <a:p>
            <a:pPr lvl="1"/>
            <a:r>
              <a:rPr lang="en-US" dirty="0"/>
              <a:t>Replacement cup</a:t>
            </a:r>
          </a:p>
        </p:txBody>
      </p:sp>
    </p:spTree>
    <p:extLst>
      <p:ext uri="{BB962C8B-B14F-4D97-AF65-F5344CB8AC3E}">
        <p14:creationId xmlns:p14="http://schemas.microsoft.com/office/powerpoint/2010/main" val="1284970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6324600"/>
            <a:ext cx="6621952" cy="307777"/>
          </a:xfrm>
          <a:prstGeom prst="rect">
            <a:avLst/>
          </a:prstGeom>
        </p:spPr>
        <p:txBody>
          <a:bodyPr wrap="square">
            <a:spAutoFit/>
          </a:bodyPr>
          <a:lstStyle/>
          <a:p>
            <a:r>
              <a:rPr lang="en-US" sz="1400" dirty="0">
                <a:solidFill>
                  <a:srgbClr val="0070C0"/>
                </a:solidFill>
              </a:rPr>
              <a:t>http://emedicine.medscape.com/article/398669-overview</a:t>
            </a:r>
          </a:p>
        </p:txBody>
      </p:sp>
      <p:sp>
        <p:nvSpPr>
          <p:cNvPr id="3" name="Rectangle 2"/>
          <p:cNvSpPr/>
          <p:nvPr/>
        </p:nvSpPr>
        <p:spPr>
          <a:xfrm>
            <a:off x="625929" y="2057399"/>
            <a:ext cx="3276600" cy="3477875"/>
          </a:xfrm>
          <a:prstGeom prst="rect">
            <a:avLst/>
          </a:prstGeom>
        </p:spPr>
        <p:txBody>
          <a:bodyPr wrap="square">
            <a:spAutoFit/>
          </a:bodyPr>
          <a:lstStyle/>
          <a:p>
            <a:r>
              <a:rPr lang="en-US" sz="2800" dirty="0"/>
              <a:t>Total hip arthroplasty</a:t>
            </a:r>
          </a:p>
          <a:p>
            <a:endParaRPr lang="en-US" sz="2400" dirty="0"/>
          </a:p>
          <a:p>
            <a:r>
              <a:rPr lang="en-US" sz="2400" dirty="0"/>
              <a:t>Femoral component (metal, press fit, cementless) and acetabular component (polyethylene cup with metal backing, screw fixation)</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060" b="5927"/>
          <a:stretch/>
        </p:blipFill>
        <p:spPr bwMode="auto">
          <a:xfrm>
            <a:off x="4419600" y="1822493"/>
            <a:ext cx="3472543" cy="440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p:nvPr/>
        </p:nvGrpSpPr>
        <p:grpSpPr>
          <a:xfrm>
            <a:off x="0" y="0"/>
            <a:ext cx="9144000" cy="2057399"/>
            <a:chOff x="0" y="0"/>
            <a:chExt cx="9144000" cy="2057399"/>
          </a:xfrm>
        </p:grpSpPr>
        <p:sp>
          <p:nvSpPr>
            <p:cNvPr id="6" name="Freeform 5"/>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Freeform 6"/>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8"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9"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10" name="Group 9"/>
            <p:cNvGrpSpPr/>
            <p:nvPr/>
          </p:nvGrpSpPr>
          <p:grpSpPr>
            <a:xfrm>
              <a:off x="76200" y="76200"/>
              <a:ext cx="914400" cy="914400"/>
              <a:chOff x="76200" y="76200"/>
              <a:chExt cx="914400" cy="914400"/>
            </a:xfrm>
          </p:grpSpPr>
          <p:sp>
            <p:nvSpPr>
              <p:cNvPr id="11" name="Oval 10"/>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6"/>
              <p:cNvGrpSpPr/>
              <p:nvPr/>
            </p:nvGrpSpPr>
            <p:grpSpPr>
              <a:xfrm>
                <a:off x="257629" y="297231"/>
                <a:ext cx="580571" cy="540969"/>
                <a:chOff x="-8229599" y="518558"/>
                <a:chExt cx="4571999" cy="4087423"/>
              </a:xfrm>
            </p:grpSpPr>
            <p:sp>
              <p:nvSpPr>
                <p:cNvPr id="13"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Tree>
    <p:extLst>
      <p:ext uri="{BB962C8B-B14F-4D97-AF65-F5344CB8AC3E}">
        <p14:creationId xmlns:p14="http://schemas.microsoft.com/office/powerpoint/2010/main" val="31980190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6324600"/>
            <a:ext cx="6621952" cy="307777"/>
          </a:xfrm>
          <a:prstGeom prst="rect">
            <a:avLst/>
          </a:prstGeom>
        </p:spPr>
        <p:txBody>
          <a:bodyPr wrap="square">
            <a:spAutoFit/>
          </a:bodyPr>
          <a:lstStyle/>
          <a:p>
            <a:r>
              <a:rPr lang="en-US" sz="1400" dirty="0">
                <a:solidFill>
                  <a:srgbClr val="0070C0"/>
                </a:solidFill>
              </a:rPr>
              <a:t>http://emedicine.medscape.com/article/398669-overview</a:t>
            </a:r>
          </a:p>
        </p:txBody>
      </p:sp>
      <p:sp>
        <p:nvSpPr>
          <p:cNvPr id="3" name="Rectangle 2"/>
          <p:cNvSpPr/>
          <p:nvPr/>
        </p:nvSpPr>
        <p:spPr>
          <a:xfrm>
            <a:off x="5486400" y="2514600"/>
            <a:ext cx="3352800" cy="3477875"/>
          </a:xfrm>
          <a:prstGeom prst="rect">
            <a:avLst/>
          </a:prstGeom>
        </p:spPr>
        <p:txBody>
          <a:bodyPr wrap="square">
            <a:spAutoFit/>
          </a:bodyPr>
          <a:lstStyle/>
          <a:p>
            <a:r>
              <a:rPr lang="en-US" sz="2800" dirty="0"/>
              <a:t>Total hip arthroplasty</a:t>
            </a:r>
          </a:p>
          <a:p>
            <a:endParaRPr lang="en-US" sz="2400" dirty="0"/>
          </a:p>
          <a:p>
            <a:r>
              <a:rPr lang="en-US" sz="2400" i="1" dirty="0">
                <a:solidFill>
                  <a:srgbClr val="0070C0"/>
                </a:solidFill>
              </a:rPr>
              <a:t>Femoral component </a:t>
            </a:r>
            <a:r>
              <a:rPr lang="en-US" sz="2400" dirty="0"/>
              <a:t>(cemented metal) </a:t>
            </a:r>
          </a:p>
          <a:p>
            <a:r>
              <a:rPr lang="en-US" sz="2400" i="1" dirty="0">
                <a:solidFill>
                  <a:srgbClr val="0070C0"/>
                </a:solidFill>
              </a:rPr>
              <a:t>Acetabular cup </a:t>
            </a:r>
            <a:r>
              <a:rPr lang="en-US" sz="2400" dirty="0"/>
              <a:t>(polyethylene, cemented [yellow arrow points to radio-opaque rim of cup])</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83" y="1981200"/>
            <a:ext cx="4664177"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p:nvPr/>
        </p:nvGrpSpPr>
        <p:grpSpPr>
          <a:xfrm>
            <a:off x="0" y="0"/>
            <a:ext cx="9144000" cy="2057399"/>
            <a:chOff x="0" y="0"/>
            <a:chExt cx="9144000" cy="2057399"/>
          </a:xfrm>
        </p:grpSpPr>
        <p:sp>
          <p:nvSpPr>
            <p:cNvPr id="6" name="Freeform 5"/>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Freeform 6"/>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8"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9"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10" name="Group 9"/>
            <p:cNvGrpSpPr/>
            <p:nvPr/>
          </p:nvGrpSpPr>
          <p:grpSpPr>
            <a:xfrm>
              <a:off x="76200" y="76200"/>
              <a:ext cx="914400" cy="914400"/>
              <a:chOff x="76200" y="76200"/>
              <a:chExt cx="914400" cy="914400"/>
            </a:xfrm>
          </p:grpSpPr>
          <p:sp>
            <p:nvSpPr>
              <p:cNvPr id="11" name="Oval 10"/>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6"/>
              <p:cNvGrpSpPr/>
              <p:nvPr/>
            </p:nvGrpSpPr>
            <p:grpSpPr>
              <a:xfrm>
                <a:off x="257629" y="297231"/>
                <a:ext cx="580571" cy="540969"/>
                <a:chOff x="-8229599" y="518558"/>
                <a:chExt cx="4571999" cy="4087423"/>
              </a:xfrm>
            </p:grpSpPr>
            <p:sp>
              <p:nvSpPr>
                <p:cNvPr id="13"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Tree>
    <p:extLst>
      <p:ext uri="{BB962C8B-B14F-4D97-AF65-F5344CB8AC3E}">
        <p14:creationId xmlns:p14="http://schemas.microsoft.com/office/powerpoint/2010/main" val="4123697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94669"/>
            <a:ext cx="4292600" cy="4529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04800" y="6324600"/>
            <a:ext cx="6621952" cy="307777"/>
          </a:xfrm>
          <a:prstGeom prst="rect">
            <a:avLst/>
          </a:prstGeom>
        </p:spPr>
        <p:txBody>
          <a:bodyPr wrap="square">
            <a:spAutoFit/>
          </a:bodyPr>
          <a:lstStyle/>
          <a:p>
            <a:r>
              <a:rPr lang="en-US" sz="1400" dirty="0">
                <a:solidFill>
                  <a:srgbClr val="0070C0"/>
                </a:solidFill>
              </a:rPr>
              <a:t>http://emedicine.medscape.com/article/398669-overview</a:t>
            </a:r>
          </a:p>
        </p:txBody>
      </p:sp>
      <p:sp>
        <p:nvSpPr>
          <p:cNvPr id="2" name="Rectangle 1"/>
          <p:cNvSpPr/>
          <p:nvPr/>
        </p:nvSpPr>
        <p:spPr>
          <a:xfrm>
            <a:off x="4953000" y="1814929"/>
            <a:ext cx="3657600" cy="4585871"/>
          </a:xfrm>
          <a:prstGeom prst="rect">
            <a:avLst/>
          </a:prstGeom>
        </p:spPr>
        <p:txBody>
          <a:bodyPr wrap="square">
            <a:spAutoFit/>
          </a:bodyPr>
          <a:lstStyle/>
          <a:p>
            <a:r>
              <a:rPr lang="en-US" sz="2800" dirty="0"/>
              <a:t>Total hip arthroplasty</a:t>
            </a:r>
          </a:p>
          <a:p>
            <a:endParaRPr lang="en-US" sz="2400" dirty="0"/>
          </a:p>
          <a:p>
            <a:r>
              <a:rPr lang="en-US" sz="2400" dirty="0"/>
              <a:t>Radiograph shows </a:t>
            </a:r>
            <a:r>
              <a:rPr lang="en-US" sz="2400" i="1" dirty="0">
                <a:solidFill>
                  <a:srgbClr val="0070C0"/>
                </a:solidFill>
              </a:rPr>
              <a:t>femoral component</a:t>
            </a:r>
            <a:r>
              <a:rPr lang="en-US" sz="2400" dirty="0"/>
              <a:t> (ceramic head [arrow], metal stem [no cement], cable) and </a:t>
            </a:r>
            <a:r>
              <a:rPr lang="en-US" sz="2400" i="1" dirty="0">
                <a:solidFill>
                  <a:srgbClr val="0070C0"/>
                </a:solidFill>
              </a:rPr>
              <a:t>acetabular component </a:t>
            </a:r>
            <a:r>
              <a:rPr lang="en-US" sz="2400" dirty="0"/>
              <a:t>(ceramic cup, metal backing, cementless)</a:t>
            </a:r>
          </a:p>
          <a:p>
            <a:endParaRPr lang="en-US" sz="2400" dirty="0"/>
          </a:p>
          <a:p>
            <a:r>
              <a:rPr lang="en-US" sz="2400" dirty="0"/>
              <a:t>Note: ceramic head is less dense than metal</a:t>
            </a:r>
          </a:p>
        </p:txBody>
      </p:sp>
      <p:grpSp>
        <p:nvGrpSpPr>
          <p:cNvPr id="5" name="Group 4"/>
          <p:cNvGrpSpPr/>
          <p:nvPr/>
        </p:nvGrpSpPr>
        <p:grpSpPr>
          <a:xfrm>
            <a:off x="0" y="0"/>
            <a:ext cx="9144000" cy="2057399"/>
            <a:chOff x="0" y="0"/>
            <a:chExt cx="9144000" cy="2057399"/>
          </a:xfrm>
        </p:grpSpPr>
        <p:sp>
          <p:nvSpPr>
            <p:cNvPr id="6" name="Freeform 5"/>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Freeform 6"/>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8"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9"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10" name="Group 9"/>
            <p:cNvGrpSpPr/>
            <p:nvPr/>
          </p:nvGrpSpPr>
          <p:grpSpPr>
            <a:xfrm>
              <a:off x="76200" y="76200"/>
              <a:ext cx="914400" cy="914400"/>
              <a:chOff x="76200" y="76200"/>
              <a:chExt cx="914400" cy="914400"/>
            </a:xfrm>
          </p:grpSpPr>
          <p:sp>
            <p:nvSpPr>
              <p:cNvPr id="11" name="Oval 10"/>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6"/>
              <p:cNvGrpSpPr/>
              <p:nvPr/>
            </p:nvGrpSpPr>
            <p:grpSpPr>
              <a:xfrm>
                <a:off x="257629" y="297231"/>
                <a:ext cx="580571" cy="540969"/>
                <a:chOff x="-8229599" y="518558"/>
                <a:chExt cx="4571999" cy="4087423"/>
              </a:xfrm>
            </p:grpSpPr>
            <p:sp>
              <p:nvSpPr>
                <p:cNvPr id="13"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Tree>
    <p:extLst>
      <p:ext uri="{BB962C8B-B14F-4D97-AF65-F5344CB8AC3E}">
        <p14:creationId xmlns:p14="http://schemas.microsoft.com/office/powerpoint/2010/main" val="4157962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4983652" y="2349787"/>
            <a:ext cx="3886200" cy="3570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Resurfacing total hip arthroplasty. </a:t>
            </a:r>
          </a:p>
          <a:p>
            <a:pPr marL="0" marR="0" lvl="0" indent="0" algn="l" defTabSz="914400" rtl="0" eaLnBrk="1" fontAlgn="base" latinLnBrk="0" hangingPunct="1">
              <a:lnSpc>
                <a:spcPct val="100000"/>
              </a:lnSpc>
              <a:spcBef>
                <a:spcPct val="0"/>
              </a:spcBef>
              <a:spcAft>
                <a:spcPts val="600"/>
              </a:spcAft>
              <a:buClrTx/>
              <a:buSzTx/>
              <a:buFontTx/>
              <a:buNone/>
              <a:tabLst/>
            </a:pPr>
            <a:r>
              <a:rPr kumimoji="0" lang="en-US" sz="2400" b="0" i="1" u="none" strike="noStrike" cap="none" normalizeH="0" baseline="0" dirty="0">
                <a:ln>
                  <a:noFill/>
                </a:ln>
                <a:solidFill>
                  <a:srgbClr val="0070C0"/>
                </a:solidFill>
                <a:effectLst/>
                <a:latin typeface="Arial" charset="0"/>
                <a:cs typeface="Arial" charset="0"/>
              </a:rPr>
              <a:t>Femoral component</a:t>
            </a:r>
            <a:r>
              <a:rPr kumimoji="0" lang="en-US" sz="2400" b="0" i="1" u="none" strike="noStrike" cap="none" normalizeH="0" dirty="0">
                <a:ln>
                  <a:noFill/>
                </a:ln>
                <a:solidFill>
                  <a:srgbClr val="0070C0"/>
                </a:solidFill>
                <a:effectLst/>
                <a:latin typeface="Arial" charset="0"/>
                <a:cs typeface="Arial" charset="0"/>
              </a:rPr>
              <a:t> </a:t>
            </a:r>
            <a:r>
              <a:rPr kumimoji="0" lang="en-US" sz="2400" b="0" i="0" u="none" strike="noStrike" cap="none" normalizeH="0" baseline="0" dirty="0">
                <a:ln>
                  <a:noFill/>
                </a:ln>
                <a:solidFill>
                  <a:schemeClr val="tx1"/>
                </a:solidFill>
                <a:effectLst/>
                <a:latin typeface="Arial" charset="0"/>
                <a:cs typeface="Arial" charset="0"/>
              </a:rPr>
              <a:t>(metal head and stem) </a:t>
            </a:r>
            <a:r>
              <a:rPr kumimoji="0" lang="en-US" sz="2400" b="0" i="1" u="none" strike="noStrike" cap="none" normalizeH="0" baseline="0" dirty="0">
                <a:ln>
                  <a:noFill/>
                </a:ln>
                <a:solidFill>
                  <a:srgbClr val="0070C0"/>
                </a:solidFill>
                <a:effectLst/>
                <a:latin typeface="Arial" charset="0"/>
                <a:cs typeface="Arial" charset="0"/>
              </a:rPr>
              <a:t>Acetabulum component </a:t>
            </a:r>
            <a:r>
              <a:rPr kumimoji="0" lang="en-US" sz="2400" b="0" i="0" u="none" strike="noStrike" cap="none" normalizeH="0" baseline="0" dirty="0">
                <a:ln>
                  <a:noFill/>
                </a:ln>
                <a:solidFill>
                  <a:schemeClr val="tx1"/>
                </a:solidFill>
                <a:effectLst/>
                <a:latin typeface="Arial" charset="0"/>
                <a:cs typeface="Arial" charset="0"/>
              </a:rPr>
              <a:t>(metal, cementless). </a:t>
            </a:r>
          </a:p>
          <a:p>
            <a:pPr marL="0" marR="0" lvl="0" indent="0" algn="l" defTabSz="914400" rtl="0" eaLnBrk="1" fontAlgn="base" latinLnBrk="0" hangingPunct="1">
              <a:lnSpc>
                <a:spcPct val="100000"/>
              </a:lnSpc>
              <a:spcBef>
                <a:spcPct val="0"/>
              </a:spcBef>
              <a:spcAft>
                <a:spcPts val="60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Note:</a:t>
            </a:r>
            <a:r>
              <a:rPr kumimoji="0" lang="en-US" sz="2400" b="0" i="0" u="none" strike="noStrike" cap="none" normalizeH="0" dirty="0">
                <a:ln>
                  <a:noFill/>
                </a:ln>
                <a:solidFill>
                  <a:schemeClr val="tx1"/>
                </a:solidFill>
                <a:effectLst/>
                <a:latin typeface="Arial" charset="0"/>
                <a:cs typeface="Arial" charset="0"/>
              </a:rPr>
              <a:t> </a:t>
            </a:r>
            <a:r>
              <a:rPr kumimoji="0" lang="en-US" sz="2400" b="0" i="0" u="none" strike="noStrike" cap="none" normalizeH="0" baseline="0" dirty="0">
                <a:ln>
                  <a:noFill/>
                </a:ln>
                <a:solidFill>
                  <a:schemeClr val="tx1"/>
                </a:solidFill>
                <a:effectLst/>
                <a:latin typeface="Arial" charset="0"/>
                <a:cs typeface="Arial" charset="0"/>
              </a:rPr>
              <a:t>large femoral head and preserved femoral neck. </a:t>
            </a:r>
          </a:p>
        </p:txBody>
      </p:sp>
      <p:pic>
        <p:nvPicPr>
          <p:cNvPr id="2050" name="Picture 2" descr="Image from a patient who had a normal resurfacing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793" y="1220688"/>
            <a:ext cx="4326636" cy="5181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00" y="6324600"/>
            <a:ext cx="6621952" cy="307777"/>
          </a:xfrm>
          <a:prstGeom prst="rect">
            <a:avLst/>
          </a:prstGeom>
        </p:spPr>
        <p:txBody>
          <a:bodyPr wrap="square">
            <a:spAutoFit/>
          </a:bodyPr>
          <a:lstStyle/>
          <a:p>
            <a:r>
              <a:rPr lang="en-US" sz="1400" dirty="0">
                <a:solidFill>
                  <a:srgbClr val="0070C0"/>
                </a:solidFill>
              </a:rPr>
              <a:t>http://emedicine.medscape.com/article/398669-overview</a:t>
            </a:r>
          </a:p>
        </p:txBody>
      </p:sp>
      <p:grpSp>
        <p:nvGrpSpPr>
          <p:cNvPr id="5" name="Group 4"/>
          <p:cNvGrpSpPr/>
          <p:nvPr/>
        </p:nvGrpSpPr>
        <p:grpSpPr>
          <a:xfrm>
            <a:off x="0" y="0"/>
            <a:ext cx="9144000" cy="2057399"/>
            <a:chOff x="0" y="0"/>
            <a:chExt cx="9144000" cy="2057399"/>
          </a:xfrm>
        </p:grpSpPr>
        <p:sp>
          <p:nvSpPr>
            <p:cNvPr id="6" name="Freeform 5"/>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Freeform 6"/>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8"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9"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10" name="Group 9"/>
            <p:cNvGrpSpPr/>
            <p:nvPr/>
          </p:nvGrpSpPr>
          <p:grpSpPr>
            <a:xfrm>
              <a:off x="76200" y="76200"/>
              <a:ext cx="914400" cy="914400"/>
              <a:chOff x="76200" y="76200"/>
              <a:chExt cx="914400" cy="914400"/>
            </a:xfrm>
          </p:grpSpPr>
          <p:sp>
            <p:nvSpPr>
              <p:cNvPr id="11" name="Oval 10"/>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6"/>
              <p:cNvGrpSpPr/>
              <p:nvPr/>
            </p:nvGrpSpPr>
            <p:grpSpPr>
              <a:xfrm>
                <a:off x="257629" y="297231"/>
                <a:ext cx="580571" cy="540969"/>
                <a:chOff x="-8229599" y="518558"/>
                <a:chExt cx="4571999" cy="4087423"/>
              </a:xfrm>
            </p:grpSpPr>
            <p:sp>
              <p:nvSpPr>
                <p:cNvPr id="13"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Tree>
    <p:extLst>
      <p:ext uri="{BB962C8B-B14F-4D97-AF65-F5344CB8AC3E}">
        <p14:creationId xmlns:p14="http://schemas.microsoft.com/office/powerpoint/2010/main" val="540119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6735" y="5562600"/>
            <a:ext cx="7543800" cy="1015663"/>
          </a:xfrm>
          <a:prstGeom prst="rect">
            <a:avLst/>
          </a:prstGeom>
        </p:spPr>
        <p:txBody>
          <a:bodyPr wrap="square">
            <a:spAutoFit/>
          </a:bodyPr>
          <a:lstStyle/>
          <a:p>
            <a:r>
              <a:rPr lang="en-US" sz="2000" dirty="0" err="1"/>
              <a:t>Regenerex</a:t>
            </a:r>
            <a:r>
              <a:rPr lang="en-US" sz="2000" dirty="0"/>
              <a:t> porous titanium fixation for acetabular cup</a:t>
            </a:r>
          </a:p>
          <a:p>
            <a:r>
              <a:rPr lang="en-US" sz="2000" dirty="0">
                <a:hlinkClick r:id="rId2"/>
              </a:rPr>
              <a:t>http://www.youtube.com/watch?v=d18mN_3SAZI&amp;feature=related</a:t>
            </a:r>
            <a:endParaRPr lang="en-US" sz="2000" dirty="0"/>
          </a:p>
          <a:p>
            <a:endParaRPr lang="en-US" sz="2000" dirty="0"/>
          </a:p>
        </p:txBody>
      </p:sp>
      <p:grpSp>
        <p:nvGrpSpPr>
          <p:cNvPr id="3" name="Group 2"/>
          <p:cNvGrpSpPr/>
          <p:nvPr/>
        </p:nvGrpSpPr>
        <p:grpSpPr>
          <a:xfrm>
            <a:off x="0" y="0"/>
            <a:ext cx="9144000" cy="2057399"/>
            <a:chOff x="0" y="0"/>
            <a:chExt cx="9144000" cy="2057399"/>
          </a:xfrm>
        </p:grpSpPr>
        <p:sp>
          <p:nvSpPr>
            <p:cNvPr id="4" name="Freeform 3"/>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5" name="Freeform 4"/>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7"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8" name="Group 7"/>
            <p:cNvGrpSpPr/>
            <p:nvPr/>
          </p:nvGrpSpPr>
          <p:grpSpPr>
            <a:xfrm>
              <a:off x="76200" y="76200"/>
              <a:ext cx="914400" cy="914400"/>
              <a:chOff x="76200" y="76200"/>
              <a:chExt cx="914400" cy="914400"/>
            </a:xfrm>
          </p:grpSpPr>
          <p:sp>
            <p:nvSpPr>
              <p:cNvPr id="9" name="Oval 8"/>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6"/>
              <p:cNvGrpSpPr/>
              <p:nvPr/>
            </p:nvGrpSpPr>
            <p:grpSpPr>
              <a:xfrm>
                <a:off x="257629" y="297231"/>
                <a:ext cx="580571" cy="540969"/>
                <a:chOff x="-8229599" y="518558"/>
                <a:chExt cx="4571999" cy="4087423"/>
              </a:xfrm>
            </p:grpSpPr>
            <p:sp>
              <p:nvSpPr>
                <p:cNvPr id="11"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5918" t="20084" r="39715" b="30633"/>
          <a:stretch/>
        </p:blipFill>
        <p:spPr bwMode="auto">
          <a:xfrm>
            <a:off x="1600200" y="1600200"/>
            <a:ext cx="4724400" cy="38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9671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5400"/>
            <a:ext cx="8229600" cy="1143000"/>
          </a:xfrm>
        </p:spPr>
        <p:txBody>
          <a:bodyPr/>
          <a:lstStyle/>
          <a:p>
            <a:r>
              <a:rPr lang="en-US" dirty="0"/>
              <a:t>Hip anatomy and arthroplasty</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8414" y="2438400"/>
            <a:ext cx="38862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438400"/>
            <a:ext cx="4507414"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222863" y="2481998"/>
            <a:ext cx="1066800" cy="461665"/>
          </a:xfrm>
          <a:prstGeom prst="rect">
            <a:avLst/>
          </a:prstGeom>
          <a:noFill/>
        </p:spPr>
        <p:txBody>
          <a:bodyPr wrap="square" rtlCol="0">
            <a:spAutoFit/>
          </a:bodyPr>
          <a:lstStyle/>
          <a:p>
            <a:r>
              <a:rPr lang="en-US" sz="2400" b="1" dirty="0" err="1">
                <a:latin typeface="Baskerville Old Face" pitchFamily="18" charset="0"/>
              </a:rPr>
              <a:t>Illium</a:t>
            </a:r>
            <a:endParaRPr lang="en-US" sz="2400" b="1" dirty="0">
              <a:latin typeface="Baskerville Old Face" pitchFamily="18" charset="0"/>
            </a:endParaRPr>
          </a:p>
        </p:txBody>
      </p:sp>
      <p:sp>
        <p:nvSpPr>
          <p:cNvPr id="8" name="TextBox 7"/>
          <p:cNvSpPr txBox="1"/>
          <p:nvPr/>
        </p:nvSpPr>
        <p:spPr>
          <a:xfrm>
            <a:off x="1834243" y="3314054"/>
            <a:ext cx="1817914" cy="461665"/>
          </a:xfrm>
          <a:prstGeom prst="rect">
            <a:avLst/>
          </a:prstGeom>
          <a:noFill/>
        </p:spPr>
        <p:txBody>
          <a:bodyPr wrap="square" rtlCol="0">
            <a:spAutoFit/>
          </a:bodyPr>
          <a:lstStyle/>
          <a:p>
            <a:r>
              <a:rPr lang="en-US" sz="2400" b="1" dirty="0">
                <a:latin typeface="Baskerville Old Face" pitchFamily="18" charset="0"/>
              </a:rPr>
              <a:t>Acetabulum</a:t>
            </a:r>
          </a:p>
        </p:txBody>
      </p:sp>
      <p:cxnSp>
        <p:nvCxnSpPr>
          <p:cNvPr id="7" name="Straight Arrow Connector 6"/>
          <p:cNvCxnSpPr/>
          <p:nvPr/>
        </p:nvCxnSpPr>
        <p:spPr>
          <a:xfrm flipH="1">
            <a:off x="1600201" y="3768911"/>
            <a:ext cx="1142999" cy="42208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743200" y="3775719"/>
            <a:ext cx="1066800" cy="41528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447801" y="2882980"/>
            <a:ext cx="1295399" cy="21322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745377" y="2882980"/>
            <a:ext cx="1521823" cy="31742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100943" y="4191000"/>
            <a:ext cx="1219200" cy="830997"/>
          </a:xfrm>
          <a:prstGeom prst="rect">
            <a:avLst/>
          </a:prstGeom>
          <a:solidFill>
            <a:schemeClr val="bg1">
              <a:lumMod val="85000"/>
              <a:alpha val="25000"/>
            </a:schemeClr>
          </a:solidFill>
        </p:spPr>
        <p:txBody>
          <a:bodyPr wrap="square" rtlCol="0">
            <a:spAutoFit/>
          </a:bodyPr>
          <a:lstStyle/>
          <a:p>
            <a:r>
              <a:rPr lang="en-US" sz="2400" b="1" dirty="0">
                <a:latin typeface="Baskerville Old Face" pitchFamily="18" charset="0"/>
              </a:rPr>
              <a:t>Femoral head</a:t>
            </a:r>
          </a:p>
        </p:txBody>
      </p:sp>
      <p:cxnSp>
        <p:nvCxnSpPr>
          <p:cNvPr id="25" name="Straight Arrow Connector 24"/>
          <p:cNvCxnSpPr>
            <a:stCxn id="24" idx="1"/>
          </p:cNvCxnSpPr>
          <p:nvPr/>
        </p:nvCxnSpPr>
        <p:spPr>
          <a:xfrm flipH="1" flipV="1">
            <a:off x="1600201" y="4474949"/>
            <a:ext cx="500742" cy="13155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0" y="0"/>
            <a:ext cx="9144000" cy="2057399"/>
            <a:chOff x="0" y="0"/>
            <a:chExt cx="9144000" cy="2057399"/>
          </a:xfrm>
        </p:grpSpPr>
        <p:sp>
          <p:nvSpPr>
            <p:cNvPr id="16" name="Freeform 15"/>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18" name="Freeform 17"/>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19"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20"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22" name="Group 21"/>
            <p:cNvGrpSpPr/>
            <p:nvPr/>
          </p:nvGrpSpPr>
          <p:grpSpPr>
            <a:xfrm>
              <a:off x="76200" y="76200"/>
              <a:ext cx="914400" cy="914400"/>
              <a:chOff x="76200" y="76200"/>
              <a:chExt cx="914400" cy="914400"/>
            </a:xfrm>
          </p:grpSpPr>
          <p:sp>
            <p:nvSpPr>
              <p:cNvPr id="23" name="Oval 22"/>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6"/>
              <p:cNvGrpSpPr/>
              <p:nvPr/>
            </p:nvGrpSpPr>
            <p:grpSpPr>
              <a:xfrm>
                <a:off x="257629" y="297231"/>
                <a:ext cx="580571" cy="540969"/>
                <a:chOff x="-8229599" y="518558"/>
                <a:chExt cx="4571999" cy="4087423"/>
              </a:xfrm>
            </p:grpSpPr>
            <p:sp>
              <p:nvSpPr>
                <p:cNvPr id="28"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latechlogo.gif"/>
                <p:cNvPicPr>
                  <a:picLocks noChangeAspect="1"/>
                </p:cNvPicPr>
                <p:nvPr/>
              </p:nvPicPr>
              <p:blipFill>
                <a:blip r:embed="rId4" cstate="print"/>
                <a:stretch>
                  <a:fillRect/>
                </a:stretch>
              </p:blipFill>
              <p:spPr>
                <a:xfrm>
                  <a:off x="-8229599" y="518558"/>
                  <a:ext cx="4165160" cy="3748645"/>
                </a:xfrm>
                <a:prstGeom prst="rect">
                  <a:avLst/>
                </a:prstGeom>
              </p:spPr>
            </p:pic>
          </p:grpSp>
        </p:grpSp>
      </p:grpSp>
      <p:sp>
        <p:nvSpPr>
          <p:cNvPr id="3" name="Rectangle 2"/>
          <p:cNvSpPr/>
          <p:nvPr/>
        </p:nvSpPr>
        <p:spPr>
          <a:xfrm>
            <a:off x="315686" y="6474023"/>
            <a:ext cx="4572000" cy="307777"/>
          </a:xfrm>
          <a:prstGeom prst="rect">
            <a:avLst/>
          </a:prstGeom>
        </p:spPr>
        <p:txBody>
          <a:bodyPr>
            <a:spAutoFit/>
          </a:bodyPr>
          <a:lstStyle/>
          <a:p>
            <a:r>
              <a:rPr lang="en-US" sz="1400" dirty="0">
                <a:hlinkClick r:id="rId5"/>
              </a:rPr>
              <a:t>http://www.millerandzois.com/stryker-hip-settlement.html</a:t>
            </a:r>
            <a:endParaRPr lang="en-US" sz="1400" dirty="0"/>
          </a:p>
        </p:txBody>
      </p:sp>
    </p:spTree>
    <p:extLst>
      <p:ext uri="{BB962C8B-B14F-4D97-AF65-F5344CB8AC3E}">
        <p14:creationId xmlns:p14="http://schemas.microsoft.com/office/powerpoint/2010/main" val="62755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770" y="1535151"/>
            <a:ext cx="8229600" cy="1143000"/>
          </a:xfrm>
        </p:spPr>
        <p:txBody>
          <a:bodyPr>
            <a:normAutofit fontScale="90000"/>
          </a:bodyPr>
          <a:lstStyle/>
          <a:p>
            <a:r>
              <a:rPr lang="en-US" dirty="0"/>
              <a:t>Components of traditional hip implant</a:t>
            </a:r>
          </a:p>
        </p:txBody>
      </p:sp>
      <p:sp>
        <p:nvSpPr>
          <p:cNvPr id="5" name="Rectangle 4"/>
          <p:cNvSpPr/>
          <p:nvPr/>
        </p:nvSpPr>
        <p:spPr>
          <a:xfrm>
            <a:off x="1360170" y="5943600"/>
            <a:ext cx="6210300" cy="738664"/>
          </a:xfrm>
          <a:prstGeom prst="rect">
            <a:avLst/>
          </a:prstGeom>
        </p:spPr>
        <p:txBody>
          <a:bodyPr wrap="square">
            <a:spAutoFit/>
          </a:bodyPr>
          <a:lstStyle/>
          <a:p>
            <a:pPr algn="ctr"/>
            <a:r>
              <a:rPr lang="en-US" dirty="0"/>
              <a:t>Hip implant types Animation Zirconium Advertisement</a:t>
            </a:r>
          </a:p>
          <a:p>
            <a:endParaRPr lang="en-US" sz="1000" dirty="0"/>
          </a:p>
          <a:p>
            <a:r>
              <a:rPr lang="en-US" sz="1400" dirty="0">
                <a:hlinkClick r:id="rId2"/>
              </a:rPr>
              <a:t>http://www.youtube.com/watch?NR=1&amp;v=k-QOqOayBUQ</a:t>
            </a:r>
            <a:r>
              <a:rPr lang="en-US" sz="1400" dirty="0"/>
              <a:t> </a:t>
            </a:r>
          </a:p>
        </p:txBody>
      </p:sp>
      <p:grpSp>
        <p:nvGrpSpPr>
          <p:cNvPr id="4" name="Group 3"/>
          <p:cNvGrpSpPr/>
          <p:nvPr/>
        </p:nvGrpSpPr>
        <p:grpSpPr>
          <a:xfrm>
            <a:off x="0" y="0"/>
            <a:ext cx="9144000" cy="2057399"/>
            <a:chOff x="0" y="0"/>
            <a:chExt cx="9144000" cy="2057399"/>
          </a:xfrm>
        </p:grpSpPr>
        <p:sp>
          <p:nvSpPr>
            <p:cNvPr id="6" name="Freeform 5"/>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Freeform 6"/>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8"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9"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10" name="Group 9"/>
            <p:cNvGrpSpPr/>
            <p:nvPr/>
          </p:nvGrpSpPr>
          <p:grpSpPr>
            <a:xfrm>
              <a:off x="76200" y="76200"/>
              <a:ext cx="914400" cy="914400"/>
              <a:chOff x="76200" y="76200"/>
              <a:chExt cx="914400" cy="914400"/>
            </a:xfrm>
          </p:grpSpPr>
          <p:sp>
            <p:nvSpPr>
              <p:cNvPr id="11" name="Oval 10"/>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6"/>
              <p:cNvGrpSpPr/>
              <p:nvPr/>
            </p:nvGrpSpPr>
            <p:grpSpPr>
              <a:xfrm>
                <a:off x="257629" y="297231"/>
                <a:ext cx="580571" cy="540969"/>
                <a:chOff x="-8229599" y="518558"/>
                <a:chExt cx="4571999" cy="4087423"/>
              </a:xfrm>
            </p:grpSpPr>
            <p:sp>
              <p:nvSpPr>
                <p:cNvPr id="13"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pic>
        <p:nvPicPr>
          <p:cNvPr id="512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9747" t="32765" r="46106" b="37609"/>
          <a:stretch/>
        </p:blipFill>
        <p:spPr bwMode="auto">
          <a:xfrm>
            <a:off x="1909523" y="2514600"/>
            <a:ext cx="4818223" cy="3325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1605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12940" r="42567" b="20524"/>
          <a:stretch/>
        </p:blipFill>
        <p:spPr>
          <a:xfrm>
            <a:off x="1367883" y="1981200"/>
            <a:ext cx="5963529" cy="3886200"/>
          </a:xfrm>
        </p:spPr>
      </p:pic>
      <p:sp>
        <p:nvSpPr>
          <p:cNvPr id="2" name="Title 1"/>
          <p:cNvSpPr>
            <a:spLocks noGrp="1"/>
          </p:cNvSpPr>
          <p:nvPr>
            <p:ph type="title"/>
          </p:nvPr>
        </p:nvSpPr>
        <p:spPr>
          <a:xfrm>
            <a:off x="203835" y="1066800"/>
            <a:ext cx="8229600" cy="1143000"/>
          </a:xfrm>
        </p:spPr>
        <p:txBody>
          <a:bodyPr/>
          <a:lstStyle/>
          <a:p>
            <a:r>
              <a:rPr lang="en-US" dirty="0"/>
              <a:t>Hip replacement surgery</a:t>
            </a:r>
          </a:p>
        </p:txBody>
      </p:sp>
      <p:sp>
        <p:nvSpPr>
          <p:cNvPr id="5" name="Rectangle 4"/>
          <p:cNvSpPr/>
          <p:nvPr/>
        </p:nvSpPr>
        <p:spPr>
          <a:xfrm>
            <a:off x="1334429" y="5867400"/>
            <a:ext cx="5904571" cy="461665"/>
          </a:xfrm>
          <a:prstGeom prst="rect">
            <a:avLst/>
          </a:prstGeom>
        </p:spPr>
        <p:txBody>
          <a:bodyPr wrap="square">
            <a:spAutoFit/>
          </a:bodyPr>
          <a:lstStyle/>
          <a:p>
            <a:pPr algn="ctr"/>
            <a:r>
              <a:rPr lang="en-US" sz="2400" dirty="0"/>
              <a:t>Animation of total hip arthroplasty</a:t>
            </a:r>
          </a:p>
        </p:txBody>
      </p:sp>
      <p:grpSp>
        <p:nvGrpSpPr>
          <p:cNvPr id="6" name="Group 5"/>
          <p:cNvGrpSpPr/>
          <p:nvPr/>
        </p:nvGrpSpPr>
        <p:grpSpPr>
          <a:xfrm>
            <a:off x="0" y="0"/>
            <a:ext cx="9144000" cy="2057399"/>
            <a:chOff x="0" y="0"/>
            <a:chExt cx="9144000" cy="2057399"/>
          </a:xfrm>
        </p:grpSpPr>
        <p:sp>
          <p:nvSpPr>
            <p:cNvPr id="7" name="Freeform 6"/>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8" name="Freeform 7"/>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9"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10"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11" name="Group 10"/>
            <p:cNvGrpSpPr/>
            <p:nvPr/>
          </p:nvGrpSpPr>
          <p:grpSpPr>
            <a:xfrm>
              <a:off x="76200" y="76200"/>
              <a:ext cx="914400" cy="914400"/>
              <a:chOff x="76200" y="76200"/>
              <a:chExt cx="914400" cy="914400"/>
            </a:xfrm>
          </p:grpSpPr>
          <p:sp>
            <p:nvSpPr>
              <p:cNvPr id="12" name="Oval 11"/>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6"/>
              <p:cNvGrpSpPr/>
              <p:nvPr/>
            </p:nvGrpSpPr>
            <p:grpSpPr>
              <a:xfrm>
                <a:off x="257629" y="297231"/>
                <a:ext cx="580571" cy="540969"/>
                <a:chOff x="-8229599" y="518558"/>
                <a:chExt cx="4571999" cy="4087423"/>
              </a:xfrm>
            </p:grpSpPr>
            <p:sp>
              <p:nvSpPr>
                <p:cNvPr id="14"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3" name="Rectangle 2"/>
          <p:cNvSpPr/>
          <p:nvPr/>
        </p:nvSpPr>
        <p:spPr>
          <a:xfrm>
            <a:off x="786538" y="6494269"/>
            <a:ext cx="6452462" cy="307777"/>
          </a:xfrm>
          <a:prstGeom prst="rect">
            <a:avLst/>
          </a:prstGeom>
        </p:spPr>
        <p:txBody>
          <a:bodyPr wrap="square">
            <a:spAutoFit/>
          </a:bodyPr>
          <a:lstStyle/>
          <a:p>
            <a:r>
              <a:rPr lang="en-US" sz="1400" dirty="0">
                <a:solidFill>
                  <a:srgbClr val="0070C0"/>
                </a:solidFill>
                <a:hlinkClick r:id="rId4"/>
              </a:rPr>
              <a:t>http://www.youtube.com/watch?v=Bwi0i1EtbpI&amp;feature=related</a:t>
            </a:r>
            <a:endParaRPr lang="en-US" sz="1400" dirty="0">
              <a:solidFill>
                <a:srgbClr val="0070C0"/>
              </a:solidFill>
            </a:endParaRPr>
          </a:p>
        </p:txBody>
      </p:sp>
    </p:spTree>
    <p:extLst>
      <p:ext uri="{BB962C8B-B14F-4D97-AF65-F5344CB8AC3E}">
        <p14:creationId xmlns:p14="http://schemas.microsoft.com/office/powerpoint/2010/main" val="2927575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082" t="18891" r="37016" b="19703"/>
          <a:stretch/>
        </p:blipFill>
        <p:spPr bwMode="auto">
          <a:xfrm>
            <a:off x="7225990" y="2982951"/>
            <a:ext cx="1706137" cy="2386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15" name="Title 14"/>
          <p:cNvSpPr>
            <a:spLocks noGrp="1"/>
          </p:cNvSpPr>
          <p:nvPr>
            <p:ph type="title"/>
          </p:nvPr>
        </p:nvSpPr>
        <p:spPr>
          <a:xfrm>
            <a:off x="457200" y="1473751"/>
            <a:ext cx="8229600" cy="1143000"/>
          </a:xfrm>
        </p:spPr>
        <p:txBody>
          <a:bodyPr/>
          <a:lstStyle/>
          <a:p>
            <a:r>
              <a:rPr lang="en-US" dirty="0"/>
              <a:t>Hip replacement components</a:t>
            </a:r>
          </a:p>
        </p:txBody>
      </p:sp>
      <p:sp>
        <p:nvSpPr>
          <p:cNvPr id="16" name="Content Placeholder 15"/>
          <p:cNvSpPr>
            <a:spLocks noGrp="1"/>
          </p:cNvSpPr>
          <p:nvPr>
            <p:ph idx="1"/>
          </p:nvPr>
        </p:nvSpPr>
        <p:spPr>
          <a:xfrm>
            <a:off x="522083" y="2971800"/>
            <a:ext cx="7048387" cy="3306763"/>
          </a:xfrm>
        </p:spPr>
        <p:txBody>
          <a:bodyPr/>
          <a:lstStyle/>
          <a:p>
            <a:pPr marL="0" indent="0">
              <a:buNone/>
            </a:pPr>
            <a:r>
              <a:rPr lang="en-US" sz="2800" dirty="0"/>
              <a:t>What are the desired material properties?</a:t>
            </a:r>
          </a:p>
          <a:p>
            <a:pPr marL="457200" indent="0">
              <a:buNone/>
            </a:pPr>
            <a:r>
              <a:rPr lang="en-US" sz="2800" dirty="0">
                <a:solidFill>
                  <a:srgbClr val="0070C0"/>
                </a:solidFill>
              </a:rPr>
              <a:t>Stem </a:t>
            </a:r>
            <a:r>
              <a:rPr lang="en-US" sz="2400" dirty="0"/>
              <a:t>(1-2 parts plus femoral head)</a:t>
            </a:r>
          </a:p>
          <a:p>
            <a:pPr marL="457200" indent="0">
              <a:buNone/>
            </a:pPr>
            <a:r>
              <a:rPr lang="en-US" sz="2800" dirty="0">
                <a:solidFill>
                  <a:srgbClr val="0070C0"/>
                </a:solidFill>
              </a:rPr>
              <a:t>Femoral head </a:t>
            </a:r>
            <a:r>
              <a:rPr lang="en-US" sz="2400" dirty="0"/>
              <a:t>(may be 1 piece with stem)</a:t>
            </a:r>
          </a:p>
          <a:p>
            <a:pPr marL="457200" indent="0">
              <a:buNone/>
            </a:pPr>
            <a:r>
              <a:rPr lang="en-US" sz="2800" dirty="0">
                <a:solidFill>
                  <a:srgbClr val="0070C0"/>
                </a:solidFill>
              </a:rPr>
              <a:t>Acetabular cup </a:t>
            </a:r>
            <a:r>
              <a:rPr lang="en-US" sz="2400" dirty="0"/>
              <a:t>(may have &gt;1 part)</a:t>
            </a:r>
          </a:p>
          <a:p>
            <a:pPr marL="0" indent="0">
              <a:buNone/>
            </a:pPr>
            <a:r>
              <a:rPr lang="en-US" sz="2800" dirty="0"/>
              <a:t>What are the biological concerns?</a:t>
            </a:r>
          </a:p>
          <a:p>
            <a:pPr marL="0" indent="0">
              <a:buNone/>
            </a:pPr>
            <a:endParaRPr lang="en-US" dirty="0"/>
          </a:p>
        </p:txBody>
      </p:sp>
      <p:sp>
        <p:nvSpPr>
          <p:cNvPr id="2" name="Slide Number Placeholder 1"/>
          <p:cNvSpPr>
            <a:spLocks noGrp="1"/>
          </p:cNvSpPr>
          <p:nvPr>
            <p:ph type="sldNum" sz="quarter" idx="12"/>
          </p:nvPr>
        </p:nvSpPr>
        <p:spPr/>
        <p:txBody>
          <a:bodyPr/>
          <a:lstStyle/>
          <a:p>
            <a:fld id="{52B1C111-4C10-4989-AC3D-144C30367AE1}" type="slidenum">
              <a:rPr lang="en-US" smtClean="0"/>
              <a:t>7</a:t>
            </a:fld>
            <a:endParaRPr lang="en-US" dirty="0"/>
          </a:p>
        </p:txBody>
      </p:sp>
    </p:spTree>
    <p:extLst>
      <p:ext uri="{BB962C8B-B14F-4D97-AF65-F5344CB8AC3E}">
        <p14:creationId xmlns:p14="http://schemas.microsoft.com/office/powerpoint/2010/main" val="2117899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371600"/>
            <a:ext cx="8229600" cy="1143000"/>
          </a:xfrm>
        </p:spPr>
        <p:txBody>
          <a:bodyPr>
            <a:normAutofit fontScale="90000"/>
          </a:bodyPr>
          <a:lstStyle/>
          <a:p>
            <a:r>
              <a:rPr lang="en-US" dirty="0"/>
              <a:t>Components of traditional hip implant</a:t>
            </a:r>
          </a:p>
        </p:txBody>
      </p:sp>
      <p:sp>
        <p:nvSpPr>
          <p:cNvPr id="5" name="Rectangle 4"/>
          <p:cNvSpPr/>
          <p:nvPr/>
        </p:nvSpPr>
        <p:spPr>
          <a:xfrm>
            <a:off x="1181100" y="6019800"/>
            <a:ext cx="6324600" cy="369332"/>
          </a:xfrm>
          <a:prstGeom prst="rect">
            <a:avLst/>
          </a:prstGeom>
        </p:spPr>
        <p:txBody>
          <a:bodyPr wrap="square">
            <a:spAutoFit/>
          </a:bodyPr>
          <a:lstStyle/>
          <a:p>
            <a:pPr algn="ctr"/>
            <a:r>
              <a:rPr lang="en-US" dirty="0"/>
              <a:t>Hip implant types Animation Zirconium Advertisement</a:t>
            </a:r>
          </a:p>
        </p:txBody>
      </p:sp>
      <p:grpSp>
        <p:nvGrpSpPr>
          <p:cNvPr id="4" name="Group 3"/>
          <p:cNvGrpSpPr/>
          <p:nvPr/>
        </p:nvGrpSpPr>
        <p:grpSpPr>
          <a:xfrm>
            <a:off x="0" y="0"/>
            <a:ext cx="9144000" cy="2057399"/>
            <a:chOff x="0" y="0"/>
            <a:chExt cx="9144000" cy="2057399"/>
          </a:xfrm>
        </p:grpSpPr>
        <p:sp>
          <p:nvSpPr>
            <p:cNvPr id="6" name="Freeform 5"/>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Freeform 6"/>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8"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9"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10" name="Group 9"/>
            <p:cNvGrpSpPr/>
            <p:nvPr/>
          </p:nvGrpSpPr>
          <p:grpSpPr>
            <a:xfrm>
              <a:off x="76200" y="76200"/>
              <a:ext cx="914400" cy="914400"/>
              <a:chOff x="76200" y="76200"/>
              <a:chExt cx="914400" cy="914400"/>
            </a:xfrm>
          </p:grpSpPr>
          <p:sp>
            <p:nvSpPr>
              <p:cNvPr id="11" name="Oval 10"/>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6"/>
              <p:cNvGrpSpPr/>
              <p:nvPr/>
            </p:nvGrpSpPr>
            <p:grpSpPr>
              <a:xfrm>
                <a:off x="257629" y="297231"/>
                <a:ext cx="580571" cy="540969"/>
                <a:chOff x="-8229599" y="518558"/>
                <a:chExt cx="4571999" cy="4087423"/>
              </a:xfrm>
            </p:grpSpPr>
            <p:sp>
              <p:nvSpPr>
                <p:cNvPr id="13"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684" t="30001" r="41044" b="17637"/>
          <a:stretch/>
        </p:blipFill>
        <p:spPr bwMode="auto">
          <a:xfrm>
            <a:off x="2667000" y="2286000"/>
            <a:ext cx="4178460" cy="3591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707571" y="6396335"/>
            <a:ext cx="6819900" cy="307777"/>
          </a:xfrm>
          <a:prstGeom prst="rect">
            <a:avLst/>
          </a:prstGeom>
        </p:spPr>
        <p:txBody>
          <a:bodyPr wrap="square">
            <a:spAutoFit/>
          </a:bodyPr>
          <a:lstStyle/>
          <a:p>
            <a:r>
              <a:rPr lang="en-US" sz="1400" dirty="0">
                <a:hlinkClick r:id="rId4"/>
              </a:rPr>
              <a:t>http://www.youtube.com/watch?NR=1&amp;v=k-QOqOayBUQ</a:t>
            </a:r>
            <a:r>
              <a:rPr lang="en-US" sz="1400" dirty="0"/>
              <a:t> </a:t>
            </a:r>
          </a:p>
        </p:txBody>
      </p:sp>
    </p:spTree>
    <p:extLst>
      <p:ext uri="{BB962C8B-B14F-4D97-AF65-F5344CB8AC3E}">
        <p14:creationId xmlns:p14="http://schemas.microsoft.com/office/powerpoint/2010/main" val="171009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5400"/>
            <a:ext cx="8229600" cy="1143000"/>
          </a:xfrm>
        </p:spPr>
        <p:txBody>
          <a:bodyPr/>
          <a:lstStyle/>
          <a:p>
            <a:r>
              <a:rPr lang="en-US" dirty="0"/>
              <a:t>Some of the materials</a:t>
            </a:r>
          </a:p>
        </p:txBody>
      </p:sp>
      <p:sp>
        <p:nvSpPr>
          <p:cNvPr id="3" name="Content Placeholder 2"/>
          <p:cNvSpPr>
            <a:spLocks noGrp="1"/>
          </p:cNvSpPr>
          <p:nvPr>
            <p:ph idx="1"/>
          </p:nvPr>
        </p:nvSpPr>
        <p:spPr>
          <a:xfrm>
            <a:off x="457200" y="2362200"/>
            <a:ext cx="8229600" cy="3992563"/>
          </a:xfrm>
        </p:spPr>
        <p:txBody>
          <a:bodyPr>
            <a:normAutofit lnSpcReduction="10000"/>
          </a:bodyPr>
          <a:lstStyle/>
          <a:p>
            <a:r>
              <a:rPr lang="en-US" b="1" dirty="0">
                <a:solidFill>
                  <a:srgbClr val="0070C0"/>
                </a:solidFill>
              </a:rPr>
              <a:t>Co Cr alloys and Ti alloys</a:t>
            </a:r>
          </a:p>
          <a:p>
            <a:r>
              <a:rPr lang="en-US" b="1" dirty="0">
                <a:solidFill>
                  <a:srgbClr val="0070C0"/>
                </a:solidFill>
              </a:rPr>
              <a:t>Ceramics</a:t>
            </a:r>
          </a:p>
          <a:p>
            <a:r>
              <a:rPr lang="en-US" b="1" dirty="0">
                <a:solidFill>
                  <a:srgbClr val="0070C0"/>
                </a:solidFill>
              </a:rPr>
              <a:t>Polymers (UHMWPE)</a:t>
            </a:r>
          </a:p>
          <a:p>
            <a:r>
              <a:rPr lang="en-US" b="1" dirty="0">
                <a:solidFill>
                  <a:srgbClr val="0070C0"/>
                </a:solidFill>
              </a:rPr>
              <a:t>Bone cement</a:t>
            </a:r>
          </a:p>
          <a:p>
            <a:endParaRPr lang="en-US" dirty="0"/>
          </a:p>
          <a:p>
            <a:pPr marL="0" indent="0">
              <a:buNone/>
            </a:pPr>
            <a:r>
              <a:rPr lang="en-US" dirty="0"/>
              <a:t>What are the mechanical properties?</a:t>
            </a:r>
          </a:p>
          <a:p>
            <a:pPr marL="0" indent="0">
              <a:buNone/>
            </a:pPr>
            <a:r>
              <a:rPr lang="en-US" dirty="0"/>
              <a:t>How biocompatible are they?</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pic>
        <p:nvPicPr>
          <p:cNvPr id="133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9386" t="34988" r="48530" b="40938"/>
          <a:stretch/>
        </p:blipFill>
        <p:spPr bwMode="auto">
          <a:xfrm>
            <a:off x="5448300" y="2946399"/>
            <a:ext cx="2692400" cy="1651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501638" y="6336268"/>
            <a:ext cx="6584961" cy="307777"/>
          </a:xfrm>
          <a:prstGeom prst="rect">
            <a:avLst/>
          </a:prstGeom>
        </p:spPr>
        <p:txBody>
          <a:bodyPr wrap="square">
            <a:spAutoFit/>
          </a:bodyPr>
          <a:lstStyle/>
          <a:p>
            <a:r>
              <a:rPr lang="en-US" sz="1400" dirty="0">
                <a:hlinkClick r:id="rId4"/>
              </a:rPr>
              <a:t>http://www.youtube.com/watch?NR=1&amp;v=k-QOqOayBUQ</a:t>
            </a:r>
            <a:r>
              <a:rPr lang="en-US" sz="1400" dirty="0"/>
              <a:t> </a:t>
            </a:r>
          </a:p>
        </p:txBody>
      </p:sp>
    </p:spTree>
    <p:extLst>
      <p:ext uri="{BB962C8B-B14F-4D97-AF65-F5344CB8AC3E}">
        <p14:creationId xmlns:p14="http://schemas.microsoft.com/office/powerpoint/2010/main" val="29318936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2551</TotalTime>
  <Words>1986</Words>
  <Application>Microsoft Office PowerPoint</Application>
  <PresentationFormat>On-screen Show (4:3)</PresentationFormat>
  <Paragraphs>250</Paragraphs>
  <Slides>37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Baskerville Old Face</vt:lpstr>
      <vt:lpstr>Calibri</vt:lpstr>
      <vt:lpstr>Symbol</vt:lpstr>
      <vt:lpstr>Times New Roman</vt:lpstr>
      <vt:lpstr>Wingdings</vt:lpstr>
      <vt:lpstr>Office Theme</vt:lpstr>
      <vt:lpstr>Implant materials for bone and joints</vt:lpstr>
      <vt:lpstr>Fixation and replacement joint devices</vt:lpstr>
      <vt:lpstr>Bone</vt:lpstr>
      <vt:lpstr>Hip anatomy and arthroplasty</vt:lpstr>
      <vt:lpstr>Components of traditional hip implant</vt:lpstr>
      <vt:lpstr>Hip replacement surgery</vt:lpstr>
      <vt:lpstr>Hip replacement components</vt:lpstr>
      <vt:lpstr>Components of traditional hip implant</vt:lpstr>
      <vt:lpstr>Some of the materials</vt:lpstr>
      <vt:lpstr>Stress shielding</vt:lpstr>
      <vt:lpstr>PowerPoint Presentation</vt:lpstr>
      <vt:lpstr>Osteolysis</vt:lpstr>
      <vt:lpstr>Osteolysis</vt:lpstr>
      <vt:lpstr>But are these always met?</vt:lpstr>
      <vt:lpstr>New material for implant</vt:lpstr>
      <vt:lpstr>New product development</vt:lpstr>
      <vt:lpstr>Growing bone: novel approaches</vt:lpstr>
      <vt:lpstr>PowerPoint Presentation</vt:lpstr>
      <vt:lpstr>Spinal stenosis</vt:lpstr>
      <vt:lpstr>Spinal fusion</vt:lpstr>
      <vt:lpstr>Optional slides on ethical issues</vt:lpstr>
      <vt:lpstr>Off-label testing of bone cement</vt:lpstr>
      <vt:lpstr>DePuy MOM total hip recall</vt:lpstr>
      <vt:lpstr>PowerPoint Presentation</vt:lpstr>
      <vt:lpstr>Zimmer Durom acetabular cup recall</vt:lpstr>
      <vt:lpstr>Stryker hip implant</vt:lpstr>
      <vt:lpstr>Timeline of Stryker recall</vt:lpstr>
      <vt:lpstr>Timeline of Stryker recall</vt:lpstr>
      <vt:lpstr>Hip Implant recalls</vt:lpstr>
      <vt:lpstr>Payments to Doctors</vt:lpstr>
      <vt:lpstr>Optional: Types of hip implants</vt:lpstr>
      <vt:lpstr>Main types of hip implants</vt:lpstr>
      <vt:lpstr>PowerPoint Presentation</vt:lpstr>
      <vt:lpstr>PowerPoint Presentation</vt:lpstr>
      <vt:lpstr>PowerPoint Presentation</vt:lpstr>
      <vt:lpstr>PowerPoint Presentation</vt:lpstr>
      <vt:lpstr>PowerPoint Presentation</vt:lpstr>
    </vt:vector>
  </TitlesOfParts>
  <Company>Louisiana Tech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Metal devices</dc:title>
  <dc:creator>TMurray</dc:creator>
  <cp:lastModifiedBy>Teresa Murray</cp:lastModifiedBy>
  <cp:revision>141</cp:revision>
  <cp:lastPrinted>2011-10-25T21:49:27Z</cp:lastPrinted>
  <dcterms:created xsi:type="dcterms:W3CDTF">2011-10-16T20:51:16Z</dcterms:created>
  <dcterms:modified xsi:type="dcterms:W3CDTF">2018-12-11T01:07:25Z</dcterms:modified>
</cp:coreProperties>
</file>